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8" r:id="rId5"/>
    <p:sldId id="267" r:id="rId6"/>
    <p:sldId id="260" r:id="rId7"/>
    <p:sldId id="269" r:id="rId8"/>
    <p:sldId id="261" r:id="rId9"/>
    <p:sldId id="262" r:id="rId10"/>
    <p:sldId id="259" r:id="rId11"/>
    <p:sldId id="264" r:id="rId12"/>
    <p:sldId id="263"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F7F80-9D3F-484D-B296-F39396540B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DD6ED6-B317-4B81-AA42-8997876C3A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138998-1BBD-4772-899F-85BE26961B6B}"/>
              </a:ext>
            </a:extLst>
          </p:cNvPr>
          <p:cNvSpPr>
            <a:spLocks noGrp="1"/>
          </p:cNvSpPr>
          <p:nvPr>
            <p:ph type="dt" sz="half" idx="10"/>
          </p:nvPr>
        </p:nvSpPr>
        <p:spPr/>
        <p:txBody>
          <a:bodyPr/>
          <a:lstStyle/>
          <a:p>
            <a:fld id="{66EA7843-5E2F-4EFC-80BE-DA0C97A17B65}" type="datetimeFigureOut">
              <a:rPr lang="en-US" smtClean="0"/>
              <a:t>9/2/2021</a:t>
            </a:fld>
            <a:endParaRPr lang="en-US"/>
          </a:p>
        </p:txBody>
      </p:sp>
      <p:sp>
        <p:nvSpPr>
          <p:cNvPr id="5" name="Footer Placeholder 4">
            <a:extLst>
              <a:ext uri="{FF2B5EF4-FFF2-40B4-BE49-F238E27FC236}">
                <a16:creationId xmlns:a16="http://schemas.microsoft.com/office/drawing/2014/main" id="{F36B0E93-F122-4F7F-A77C-B1E15282AE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625B52-E146-4FA9-8E50-EAE09A80D652}"/>
              </a:ext>
            </a:extLst>
          </p:cNvPr>
          <p:cNvSpPr>
            <a:spLocks noGrp="1"/>
          </p:cNvSpPr>
          <p:nvPr>
            <p:ph type="sldNum" sz="quarter" idx="12"/>
          </p:nvPr>
        </p:nvSpPr>
        <p:spPr/>
        <p:txBody>
          <a:bodyPr/>
          <a:lstStyle/>
          <a:p>
            <a:fld id="{CB82ECD5-3D64-4538-BF63-D4C89DCD5FCA}" type="slidenum">
              <a:rPr lang="en-US" smtClean="0"/>
              <a:t>‹#›</a:t>
            </a:fld>
            <a:endParaRPr lang="en-US"/>
          </a:p>
        </p:txBody>
      </p:sp>
    </p:spTree>
    <p:extLst>
      <p:ext uri="{BB962C8B-B14F-4D97-AF65-F5344CB8AC3E}">
        <p14:creationId xmlns:p14="http://schemas.microsoft.com/office/powerpoint/2010/main" val="2778749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06AAC-8CAC-4E4A-AEF2-37707FC7CD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912498-569B-49EF-9049-94DDFAB263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6A7DA7-AA7B-41D6-AEE2-CCE41AB38654}"/>
              </a:ext>
            </a:extLst>
          </p:cNvPr>
          <p:cNvSpPr>
            <a:spLocks noGrp="1"/>
          </p:cNvSpPr>
          <p:nvPr>
            <p:ph type="dt" sz="half" idx="10"/>
          </p:nvPr>
        </p:nvSpPr>
        <p:spPr/>
        <p:txBody>
          <a:bodyPr/>
          <a:lstStyle/>
          <a:p>
            <a:fld id="{66EA7843-5E2F-4EFC-80BE-DA0C97A17B65}" type="datetimeFigureOut">
              <a:rPr lang="en-US" smtClean="0"/>
              <a:t>9/2/2021</a:t>
            </a:fld>
            <a:endParaRPr lang="en-US"/>
          </a:p>
        </p:txBody>
      </p:sp>
      <p:sp>
        <p:nvSpPr>
          <p:cNvPr id="5" name="Footer Placeholder 4">
            <a:extLst>
              <a:ext uri="{FF2B5EF4-FFF2-40B4-BE49-F238E27FC236}">
                <a16:creationId xmlns:a16="http://schemas.microsoft.com/office/drawing/2014/main" id="{3A43D6CF-E0C9-48DB-8084-B53B5F4BB5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000DA3-1E7B-4751-98DA-25841E9E5D1A}"/>
              </a:ext>
            </a:extLst>
          </p:cNvPr>
          <p:cNvSpPr>
            <a:spLocks noGrp="1"/>
          </p:cNvSpPr>
          <p:nvPr>
            <p:ph type="sldNum" sz="quarter" idx="12"/>
          </p:nvPr>
        </p:nvSpPr>
        <p:spPr/>
        <p:txBody>
          <a:bodyPr/>
          <a:lstStyle/>
          <a:p>
            <a:fld id="{CB82ECD5-3D64-4538-BF63-D4C89DCD5FCA}" type="slidenum">
              <a:rPr lang="en-US" smtClean="0"/>
              <a:t>‹#›</a:t>
            </a:fld>
            <a:endParaRPr lang="en-US"/>
          </a:p>
        </p:txBody>
      </p:sp>
    </p:spTree>
    <p:extLst>
      <p:ext uri="{BB962C8B-B14F-4D97-AF65-F5344CB8AC3E}">
        <p14:creationId xmlns:p14="http://schemas.microsoft.com/office/powerpoint/2010/main" val="1662806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B573A2-C45A-4A6F-BAEA-157278453B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0A9512-4C1C-4B7F-A801-BBD615605D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5B0795-F639-408A-B12F-1A94755D74F6}"/>
              </a:ext>
            </a:extLst>
          </p:cNvPr>
          <p:cNvSpPr>
            <a:spLocks noGrp="1"/>
          </p:cNvSpPr>
          <p:nvPr>
            <p:ph type="dt" sz="half" idx="10"/>
          </p:nvPr>
        </p:nvSpPr>
        <p:spPr/>
        <p:txBody>
          <a:bodyPr/>
          <a:lstStyle/>
          <a:p>
            <a:fld id="{66EA7843-5E2F-4EFC-80BE-DA0C97A17B65}" type="datetimeFigureOut">
              <a:rPr lang="en-US" smtClean="0"/>
              <a:t>9/2/2021</a:t>
            </a:fld>
            <a:endParaRPr lang="en-US"/>
          </a:p>
        </p:txBody>
      </p:sp>
      <p:sp>
        <p:nvSpPr>
          <p:cNvPr id="5" name="Footer Placeholder 4">
            <a:extLst>
              <a:ext uri="{FF2B5EF4-FFF2-40B4-BE49-F238E27FC236}">
                <a16:creationId xmlns:a16="http://schemas.microsoft.com/office/drawing/2014/main" id="{3142D24F-37DA-4716-B37A-3FC40A9DFD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2D9303-CF25-490A-95A2-F878CA58F8F1}"/>
              </a:ext>
            </a:extLst>
          </p:cNvPr>
          <p:cNvSpPr>
            <a:spLocks noGrp="1"/>
          </p:cNvSpPr>
          <p:nvPr>
            <p:ph type="sldNum" sz="quarter" idx="12"/>
          </p:nvPr>
        </p:nvSpPr>
        <p:spPr/>
        <p:txBody>
          <a:bodyPr/>
          <a:lstStyle/>
          <a:p>
            <a:fld id="{CB82ECD5-3D64-4538-BF63-D4C89DCD5FCA}" type="slidenum">
              <a:rPr lang="en-US" smtClean="0"/>
              <a:t>‹#›</a:t>
            </a:fld>
            <a:endParaRPr lang="en-US"/>
          </a:p>
        </p:txBody>
      </p:sp>
    </p:spTree>
    <p:extLst>
      <p:ext uri="{BB962C8B-B14F-4D97-AF65-F5344CB8AC3E}">
        <p14:creationId xmlns:p14="http://schemas.microsoft.com/office/powerpoint/2010/main" val="2252660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C9C98-EDCE-44BE-981A-4B208DC52D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83B2D9-8530-4EE4-91FB-92119DE2E1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D28639-15D2-41D3-9EE6-64F23BFA87DD}"/>
              </a:ext>
            </a:extLst>
          </p:cNvPr>
          <p:cNvSpPr>
            <a:spLocks noGrp="1"/>
          </p:cNvSpPr>
          <p:nvPr>
            <p:ph type="dt" sz="half" idx="10"/>
          </p:nvPr>
        </p:nvSpPr>
        <p:spPr/>
        <p:txBody>
          <a:bodyPr/>
          <a:lstStyle/>
          <a:p>
            <a:fld id="{66EA7843-5E2F-4EFC-80BE-DA0C97A17B65}" type="datetimeFigureOut">
              <a:rPr lang="en-US" smtClean="0"/>
              <a:t>9/2/2021</a:t>
            </a:fld>
            <a:endParaRPr lang="en-US"/>
          </a:p>
        </p:txBody>
      </p:sp>
      <p:sp>
        <p:nvSpPr>
          <p:cNvPr id="5" name="Footer Placeholder 4">
            <a:extLst>
              <a:ext uri="{FF2B5EF4-FFF2-40B4-BE49-F238E27FC236}">
                <a16:creationId xmlns:a16="http://schemas.microsoft.com/office/drawing/2014/main" id="{8231EA82-D709-4772-9006-2A67749FCB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5BAEFB-312E-44B4-AE8F-43679FBF7E2B}"/>
              </a:ext>
            </a:extLst>
          </p:cNvPr>
          <p:cNvSpPr>
            <a:spLocks noGrp="1"/>
          </p:cNvSpPr>
          <p:nvPr>
            <p:ph type="sldNum" sz="quarter" idx="12"/>
          </p:nvPr>
        </p:nvSpPr>
        <p:spPr/>
        <p:txBody>
          <a:bodyPr/>
          <a:lstStyle/>
          <a:p>
            <a:fld id="{CB82ECD5-3D64-4538-BF63-D4C89DCD5FCA}" type="slidenum">
              <a:rPr lang="en-US" smtClean="0"/>
              <a:t>‹#›</a:t>
            </a:fld>
            <a:endParaRPr lang="en-US"/>
          </a:p>
        </p:txBody>
      </p:sp>
    </p:spTree>
    <p:extLst>
      <p:ext uri="{BB962C8B-B14F-4D97-AF65-F5344CB8AC3E}">
        <p14:creationId xmlns:p14="http://schemas.microsoft.com/office/powerpoint/2010/main" val="3906252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1F2E8-7BEC-49AF-9D28-8A25E854BB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A27054-69D3-49BE-8C75-6E82867841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24B47E-53CD-454B-9D13-5B05AF745AFF}"/>
              </a:ext>
            </a:extLst>
          </p:cNvPr>
          <p:cNvSpPr>
            <a:spLocks noGrp="1"/>
          </p:cNvSpPr>
          <p:nvPr>
            <p:ph type="dt" sz="half" idx="10"/>
          </p:nvPr>
        </p:nvSpPr>
        <p:spPr/>
        <p:txBody>
          <a:bodyPr/>
          <a:lstStyle/>
          <a:p>
            <a:fld id="{66EA7843-5E2F-4EFC-80BE-DA0C97A17B65}" type="datetimeFigureOut">
              <a:rPr lang="en-US" smtClean="0"/>
              <a:t>9/2/2021</a:t>
            </a:fld>
            <a:endParaRPr lang="en-US"/>
          </a:p>
        </p:txBody>
      </p:sp>
      <p:sp>
        <p:nvSpPr>
          <p:cNvPr id="5" name="Footer Placeholder 4">
            <a:extLst>
              <a:ext uri="{FF2B5EF4-FFF2-40B4-BE49-F238E27FC236}">
                <a16:creationId xmlns:a16="http://schemas.microsoft.com/office/drawing/2014/main" id="{1F1E5C89-3BBC-4E2C-8CE2-A9515937FE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C46C4B-8C6F-4811-9048-3DD65CABD8F2}"/>
              </a:ext>
            </a:extLst>
          </p:cNvPr>
          <p:cNvSpPr>
            <a:spLocks noGrp="1"/>
          </p:cNvSpPr>
          <p:nvPr>
            <p:ph type="sldNum" sz="quarter" idx="12"/>
          </p:nvPr>
        </p:nvSpPr>
        <p:spPr/>
        <p:txBody>
          <a:bodyPr/>
          <a:lstStyle/>
          <a:p>
            <a:fld id="{CB82ECD5-3D64-4538-BF63-D4C89DCD5FCA}" type="slidenum">
              <a:rPr lang="en-US" smtClean="0"/>
              <a:t>‹#›</a:t>
            </a:fld>
            <a:endParaRPr lang="en-US"/>
          </a:p>
        </p:txBody>
      </p:sp>
    </p:spTree>
    <p:extLst>
      <p:ext uri="{BB962C8B-B14F-4D97-AF65-F5344CB8AC3E}">
        <p14:creationId xmlns:p14="http://schemas.microsoft.com/office/powerpoint/2010/main" val="1192923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08AB-7A80-450F-A282-A2ECC80EC0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ECFF73-8416-4B17-90BE-7346AF11EE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ADB12C-D693-4C1C-95AE-8AC24B5FD4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F21C6D-B93A-44E5-B80B-BEE081E0FA78}"/>
              </a:ext>
            </a:extLst>
          </p:cNvPr>
          <p:cNvSpPr>
            <a:spLocks noGrp="1"/>
          </p:cNvSpPr>
          <p:nvPr>
            <p:ph type="dt" sz="half" idx="10"/>
          </p:nvPr>
        </p:nvSpPr>
        <p:spPr/>
        <p:txBody>
          <a:bodyPr/>
          <a:lstStyle/>
          <a:p>
            <a:fld id="{66EA7843-5E2F-4EFC-80BE-DA0C97A17B65}" type="datetimeFigureOut">
              <a:rPr lang="en-US" smtClean="0"/>
              <a:t>9/2/2021</a:t>
            </a:fld>
            <a:endParaRPr lang="en-US"/>
          </a:p>
        </p:txBody>
      </p:sp>
      <p:sp>
        <p:nvSpPr>
          <p:cNvPr id="6" name="Footer Placeholder 5">
            <a:extLst>
              <a:ext uri="{FF2B5EF4-FFF2-40B4-BE49-F238E27FC236}">
                <a16:creationId xmlns:a16="http://schemas.microsoft.com/office/drawing/2014/main" id="{7AF86A74-F4B2-400D-AC2D-266A468CE7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9B5062-B1EE-48C9-B5B5-3DFF540070D4}"/>
              </a:ext>
            </a:extLst>
          </p:cNvPr>
          <p:cNvSpPr>
            <a:spLocks noGrp="1"/>
          </p:cNvSpPr>
          <p:nvPr>
            <p:ph type="sldNum" sz="quarter" idx="12"/>
          </p:nvPr>
        </p:nvSpPr>
        <p:spPr/>
        <p:txBody>
          <a:bodyPr/>
          <a:lstStyle/>
          <a:p>
            <a:fld id="{CB82ECD5-3D64-4538-BF63-D4C89DCD5FCA}" type="slidenum">
              <a:rPr lang="en-US" smtClean="0"/>
              <a:t>‹#›</a:t>
            </a:fld>
            <a:endParaRPr lang="en-US"/>
          </a:p>
        </p:txBody>
      </p:sp>
    </p:spTree>
    <p:extLst>
      <p:ext uri="{BB962C8B-B14F-4D97-AF65-F5344CB8AC3E}">
        <p14:creationId xmlns:p14="http://schemas.microsoft.com/office/powerpoint/2010/main" val="1146674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FC38-7521-4D5D-A3BC-0D28865522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B4BAD2-DBFC-4034-992F-1AA59D407E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01D6F4-CDBD-41FF-A124-12203D23EC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B16FCD-5551-49F1-9D8A-EB0E898F2D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A5CA59-57B6-4989-8DBA-E9B53B463F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9ADD6C-516C-46B1-8823-27D92562A197}"/>
              </a:ext>
            </a:extLst>
          </p:cNvPr>
          <p:cNvSpPr>
            <a:spLocks noGrp="1"/>
          </p:cNvSpPr>
          <p:nvPr>
            <p:ph type="dt" sz="half" idx="10"/>
          </p:nvPr>
        </p:nvSpPr>
        <p:spPr/>
        <p:txBody>
          <a:bodyPr/>
          <a:lstStyle/>
          <a:p>
            <a:fld id="{66EA7843-5E2F-4EFC-80BE-DA0C97A17B65}" type="datetimeFigureOut">
              <a:rPr lang="en-US" smtClean="0"/>
              <a:t>9/2/2021</a:t>
            </a:fld>
            <a:endParaRPr lang="en-US"/>
          </a:p>
        </p:txBody>
      </p:sp>
      <p:sp>
        <p:nvSpPr>
          <p:cNvPr id="8" name="Footer Placeholder 7">
            <a:extLst>
              <a:ext uri="{FF2B5EF4-FFF2-40B4-BE49-F238E27FC236}">
                <a16:creationId xmlns:a16="http://schemas.microsoft.com/office/drawing/2014/main" id="{4C3A8AED-1EDD-49FE-8BD5-535074A865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C1BFF9-1249-4915-AD03-71ECF1BBB387}"/>
              </a:ext>
            </a:extLst>
          </p:cNvPr>
          <p:cNvSpPr>
            <a:spLocks noGrp="1"/>
          </p:cNvSpPr>
          <p:nvPr>
            <p:ph type="sldNum" sz="quarter" idx="12"/>
          </p:nvPr>
        </p:nvSpPr>
        <p:spPr/>
        <p:txBody>
          <a:bodyPr/>
          <a:lstStyle/>
          <a:p>
            <a:fld id="{CB82ECD5-3D64-4538-BF63-D4C89DCD5FCA}" type="slidenum">
              <a:rPr lang="en-US" smtClean="0"/>
              <a:t>‹#›</a:t>
            </a:fld>
            <a:endParaRPr lang="en-US"/>
          </a:p>
        </p:txBody>
      </p:sp>
    </p:spTree>
    <p:extLst>
      <p:ext uri="{BB962C8B-B14F-4D97-AF65-F5344CB8AC3E}">
        <p14:creationId xmlns:p14="http://schemas.microsoft.com/office/powerpoint/2010/main" val="2917632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412E-7A6A-427B-BF22-EAD226E359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B9AC1E-9F4C-4268-B69B-DCD43EBE1DA4}"/>
              </a:ext>
            </a:extLst>
          </p:cNvPr>
          <p:cNvSpPr>
            <a:spLocks noGrp="1"/>
          </p:cNvSpPr>
          <p:nvPr>
            <p:ph type="dt" sz="half" idx="10"/>
          </p:nvPr>
        </p:nvSpPr>
        <p:spPr/>
        <p:txBody>
          <a:bodyPr/>
          <a:lstStyle/>
          <a:p>
            <a:fld id="{66EA7843-5E2F-4EFC-80BE-DA0C97A17B65}" type="datetimeFigureOut">
              <a:rPr lang="en-US" smtClean="0"/>
              <a:t>9/2/2021</a:t>
            </a:fld>
            <a:endParaRPr lang="en-US"/>
          </a:p>
        </p:txBody>
      </p:sp>
      <p:sp>
        <p:nvSpPr>
          <p:cNvPr id="4" name="Footer Placeholder 3">
            <a:extLst>
              <a:ext uri="{FF2B5EF4-FFF2-40B4-BE49-F238E27FC236}">
                <a16:creationId xmlns:a16="http://schemas.microsoft.com/office/drawing/2014/main" id="{96C0B04A-0F60-4638-BD88-55F62D904F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1072B2-CBAD-4DCA-8602-37081CBD7956}"/>
              </a:ext>
            </a:extLst>
          </p:cNvPr>
          <p:cNvSpPr>
            <a:spLocks noGrp="1"/>
          </p:cNvSpPr>
          <p:nvPr>
            <p:ph type="sldNum" sz="quarter" idx="12"/>
          </p:nvPr>
        </p:nvSpPr>
        <p:spPr/>
        <p:txBody>
          <a:bodyPr/>
          <a:lstStyle/>
          <a:p>
            <a:fld id="{CB82ECD5-3D64-4538-BF63-D4C89DCD5FCA}" type="slidenum">
              <a:rPr lang="en-US" smtClean="0"/>
              <a:t>‹#›</a:t>
            </a:fld>
            <a:endParaRPr lang="en-US"/>
          </a:p>
        </p:txBody>
      </p:sp>
    </p:spTree>
    <p:extLst>
      <p:ext uri="{BB962C8B-B14F-4D97-AF65-F5344CB8AC3E}">
        <p14:creationId xmlns:p14="http://schemas.microsoft.com/office/powerpoint/2010/main" val="2113745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99F2C1-57A9-45A7-B2AE-59D0AAE0B6EA}"/>
              </a:ext>
            </a:extLst>
          </p:cNvPr>
          <p:cNvSpPr>
            <a:spLocks noGrp="1"/>
          </p:cNvSpPr>
          <p:nvPr>
            <p:ph type="dt" sz="half" idx="10"/>
          </p:nvPr>
        </p:nvSpPr>
        <p:spPr/>
        <p:txBody>
          <a:bodyPr/>
          <a:lstStyle/>
          <a:p>
            <a:fld id="{66EA7843-5E2F-4EFC-80BE-DA0C97A17B65}" type="datetimeFigureOut">
              <a:rPr lang="en-US" smtClean="0"/>
              <a:t>9/2/2021</a:t>
            </a:fld>
            <a:endParaRPr lang="en-US"/>
          </a:p>
        </p:txBody>
      </p:sp>
      <p:sp>
        <p:nvSpPr>
          <p:cNvPr id="3" name="Footer Placeholder 2">
            <a:extLst>
              <a:ext uri="{FF2B5EF4-FFF2-40B4-BE49-F238E27FC236}">
                <a16:creationId xmlns:a16="http://schemas.microsoft.com/office/drawing/2014/main" id="{CCD4CCA5-B416-4387-8BC7-9CE6A6BC81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4F9A82-5436-4069-BBFA-4C40ABC10589}"/>
              </a:ext>
            </a:extLst>
          </p:cNvPr>
          <p:cNvSpPr>
            <a:spLocks noGrp="1"/>
          </p:cNvSpPr>
          <p:nvPr>
            <p:ph type="sldNum" sz="quarter" idx="12"/>
          </p:nvPr>
        </p:nvSpPr>
        <p:spPr/>
        <p:txBody>
          <a:bodyPr/>
          <a:lstStyle/>
          <a:p>
            <a:fld id="{CB82ECD5-3D64-4538-BF63-D4C89DCD5FCA}" type="slidenum">
              <a:rPr lang="en-US" smtClean="0"/>
              <a:t>‹#›</a:t>
            </a:fld>
            <a:endParaRPr lang="en-US"/>
          </a:p>
        </p:txBody>
      </p:sp>
    </p:spTree>
    <p:extLst>
      <p:ext uri="{BB962C8B-B14F-4D97-AF65-F5344CB8AC3E}">
        <p14:creationId xmlns:p14="http://schemas.microsoft.com/office/powerpoint/2010/main" val="200631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E4974-A205-4E90-B0AA-69DD6D171C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2151A2-7C7F-4E87-AC9D-5C1B361E83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886657-AA56-4FBC-9CEE-9080557E8F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3B515B-4C3A-40A8-905B-D67FFA615885}"/>
              </a:ext>
            </a:extLst>
          </p:cNvPr>
          <p:cNvSpPr>
            <a:spLocks noGrp="1"/>
          </p:cNvSpPr>
          <p:nvPr>
            <p:ph type="dt" sz="half" idx="10"/>
          </p:nvPr>
        </p:nvSpPr>
        <p:spPr/>
        <p:txBody>
          <a:bodyPr/>
          <a:lstStyle/>
          <a:p>
            <a:fld id="{66EA7843-5E2F-4EFC-80BE-DA0C97A17B65}" type="datetimeFigureOut">
              <a:rPr lang="en-US" smtClean="0"/>
              <a:t>9/2/2021</a:t>
            </a:fld>
            <a:endParaRPr lang="en-US"/>
          </a:p>
        </p:txBody>
      </p:sp>
      <p:sp>
        <p:nvSpPr>
          <p:cNvPr id="6" name="Footer Placeholder 5">
            <a:extLst>
              <a:ext uri="{FF2B5EF4-FFF2-40B4-BE49-F238E27FC236}">
                <a16:creationId xmlns:a16="http://schemas.microsoft.com/office/drawing/2014/main" id="{9F589497-53A7-4CE0-9D37-9316465E8E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302E8C-B1EE-44ED-ACB5-D55CF150797F}"/>
              </a:ext>
            </a:extLst>
          </p:cNvPr>
          <p:cNvSpPr>
            <a:spLocks noGrp="1"/>
          </p:cNvSpPr>
          <p:nvPr>
            <p:ph type="sldNum" sz="quarter" idx="12"/>
          </p:nvPr>
        </p:nvSpPr>
        <p:spPr/>
        <p:txBody>
          <a:bodyPr/>
          <a:lstStyle/>
          <a:p>
            <a:fld id="{CB82ECD5-3D64-4538-BF63-D4C89DCD5FCA}" type="slidenum">
              <a:rPr lang="en-US" smtClean="0"/>
              <a:t>‹#›</a:t>
            </a:fld>
            <a:endParaRPr lang="en-US"/>
          </a:p>
        </p:txBody>
      </p:sp>
    </p:spTree>
    <p:extLst>
      <p:ext uri="{BB962C8B-B14F-4D97-AF65-F5344CB8AC3E}">
        <p14:creationId xmlns:p14="http://schemas.microsoft.com/office/powerpoint/2010/main" val="4106465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605DE-F493-4A03-AF79-1FBEB973E7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262FB8-1870-4261-834E-03EAB23FC9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741809-494E-471D-8554-56A12F073B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B58C05-DEFE-4646-A14A-9B4D1DC5B013}"/>
              </a:ext>
            </a:extLst>
          </p:cNvPr>
          <p:cNvSpPr>
            <a:spLocks noGrp="1"/>
          </p:cNvSpPr>
          <p:nvPr>
            <p:ph type="dt" sz="half" idx="10"/>
          </p:nvPr>
        </p:nvSpPr>
        <p:spPr/>
        <p:txBody>
          <a:bodyPr/>
          <a:lstStyle/>
          <a:p>
            <a:fld id="{66EA7843-5E2F-4EFC-80BE-DA0C97A17B65}" type="datetimeFigureOut">
              <a:rPr lang="en-US" smtClean="0"/>
              <a:t>9/2/2021</a:t>
            </a:fld>
            <a:endParaRPr lang="en-US"/>
          </a:p>
        </p:txBody>
      </p:sp>
      <p:sp>
        <p:nvSpPr>
          <p:cNvPr id="6" name="Footer Placeholder 5">
            <a:extLst>
              <a:ext uri="{FF2B5EF4-FFF2-40B4-BE49-F238E27FC236}">
                <a16:creationId xmlns:a16="http://schemas.microsoft.com/office/drawing/2014/main" id="{827A0C9E-1814-457F-89A9-9F467FCF87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6E7D1E-FCDC-4C43-941A-85645FFBF42C}"/>
              </a:ext>
            </a:extLst>
          </p:cNvPr>
          <p:cNvSpPr>
            <a:spLocks noGrp="1"/>
          </p:cNvSpPr>
          <p:nvPr>
            <p:ph type="sldNum" sz="quarter" idx="12"/>
          </p:nvPr>
        </p:nvSpPr>
        <p:spPr/>
        <p:txBody>
          <a:bodyPr/>
          <a:lstStyle/>
          <a:p>
            <a:fld id="{CB82ECD5-3D64-4538-BF63-D4C89DCD5FCA}" type="slidenum">
              <a:rPr lang="en-US" smtClean="0"/>
              <a:t>‹#›</a:t>
            </a:fld>
            <a:endParaRPr lang="en-US"/>
          </a:p>
        </p:txBody>
      </p:sp>
    </p:spTree>
    <p:extLst>
      <p:ext uri="{BB962C8B-B14F-4D97-AF65-F5344CB8AC3E}">
        <p14:creationId xmlns:p14="http://schemas.microsoft.com/office/powerpoint/2010/main" val="2308337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E6FFFA-92C9-4B91-800A-C6230B5D7A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EA8E36-501F-41A7-BD60-C76CA2121F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A8A4FF-7EB7-49FE-929B-0C07E43509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A7843-5E2F-4EFC-80BE-DA0C97A17B65}" type="datetimeFigureOut">
              <a:rPr lang="en-US" smtClean="0"/>
              <a:t>9/2/2021</a:t>
            </a:fld>
            <a:endParaRPr lang="en-US"/>
          </a:p>
        </p:txBody>
      </p:sp>
      <p:sp>
        <p:nvSpPr>
          <p:cNvPr id="5" name="Footer Placeholder 4">
            <a:extLst>
              <a:ext uri="{FF2B5EF4-FFF2-40B4-BE49-F238E27FC236}">
                <a16:creationId xmlns:a16="http://schemas.microsoft.com/office/drawing/2014/main" id="{5178E797-8579-49E6-849F-5C9602F558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B3A0C6-A191-4B1F-90D9-C14FB87ABE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82ECD5-3D64-4538-BF63-D4C89DCD5FCA}" type="slidenum">
              <a:rPr lang="en-US" smtClean="0"/>
              <a:t>‹#›</a:t>
            </a:fld>
            <a:endParaRPr lang="en-US"/>
          </a:p>
        </p:txBody>
      </p:sp>
    </p:spTree>
    <p:extLst>
      <p:ext uri="{BB962C8B-B14F-4D97-AF65-F5344CB8AC3E}">
        <p14:creationId xmlns:p14="http://schemas.microsoft.com/office/powerpoint/2010/main" val="6812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mdpi.com/2072-4292/13/16/3311/htm" TargetMode="External"/><Relationship Id="rId2" Type="http://schemas.openxmlformats.org/officeDocument/2006/relationships/hyperlink" Target="https://www.theguardian.com/environment/2021/aug/25/led-streetlights-moth-england-eco-friendly-sodium-insect-decline" TargetMode="External"/><Relationship Id="rId1" Type="http://schemas.openxmlformats.org/officeDocument/2006/relationships/slideLayout" Target="../slideLayouts/slideLayout7.xml"/><Relationship Id="rId5" Type="http://schemas.openxmlformats.org/officeDocument/2006/relationships/hyperlink" Target="https://www.theguardian.com/uk-news/england" TargetMode="Externa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dfisica.ubi.pt/~hgil/Fotometria/HandBook/luz.html" TargetMode="External"/><Relationship Id="rId2" Type="http://schemas.openxmlformats.org/officeDocument/2006/relationships/hyperlink" Target="https://ieeexplore.ieee.org/abstract/document/8879542" TargetMode="External"/><Relationship Id="rId1" Type="http://schemas.openxmlformats.org/officeDocument/2006/relationships/slideLayout" Target="../slideLayouts/slideLayout7.xml"/><Relationship Id="rId4" Type="http://schemas.openxmlformats.org/officeDocument/2006/relationships/hyperlink" Target="http://www.softlights.org/resourc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theconversation.com/harvard-study-strengthens-link-between-breast-cancer-risk-and-light-exposure-at-night-75171" TargetMode="External"/><Relationship Id="rId2" Type="http://schemas.openxmlformats.org/officeDocument/2006/relationships/hyperlink" Target="https://acsjournals.onlinelibrary.wiley.com/doi/abs/10.1002/cncr.33392" TargetMode="External"/><Relationship Id="rId1" Type="http://schemas.openxmlformats.org/officeDocument/2006/relationships/slideLayout" Target="../slideLayouts/slideLayout7.xml"/><Relationship Id="rId6" Type="http://schemas.openxmlformats.org/officeDocument/2006/relationships/hyperlink" Target="https://news.ucdenver.edu/light-pollution-linked-to-preterm-births-reduced-birth-weights/" TargetMode="External"/><Relationship Id="rId5" Type="http://schemas.openxmlformats.org/officeDocument/2006/relationships/hyperlink" Target="https://www.hindawi.com/journals/ije/2018/3271948/" TargetMode="External"/><Relationship Id="rId4" Type="http://schemas.openxmlformats.org/officeDocument/2006/relationships/hyperlink" Target="https://www.ncbi.nlm.nih.gov/pmc/articles/PMC529938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C6F4F-79B1-49FB-BFFC-78266D808DBE}"/>
              </a:ext>
            </a:extLst>
          </p:cNvPr>
          <p:cNvSpPr>
            <a:spLocks noGrp="1"/>
          </p:cNvSpPr>
          <p:nvPr>
            <p:ph type="ctrTitle"/>
          </p:nvPr>
        </p:nvSpPr>
        <p:spPr/>
        <p:txBody>
          <a:bodyPr/>
          <a:lstStyle/>
          <a:p>
            <a:r>
              <a:rPr lang="en-US" dirty="0"/>
              <a:t>Pittsburgh Lighting Analysis</a:t>
            </a:r>
          </a:p>
        </p:txBody>
      </p:sp>
      <p:sp>
        <p:nvSpPr>
          <p:cNvPr id="3" name="Subtitle 2">
            <a:extLst>
              <a:ext uri="{FF2B5EF4-FFF2-40B4-BE49-F238E27FC236}">
                <a16:creationId xmlns:a16="http://schemas.microsoft.com/office/drawing/2014/main" id="{2DD36951-2ADF-4182-98FC-659FF0FD784B}"/>
              </a:ext>
            </a:extLst>
          </p:cNvPr>
          <p:cNvSpPr>
            <a:spLocks noGrp="1"/>
          </p:cNvSpPr>
          <p:nvPr>
            <p:ph type="subTitle" idx="1"/>
          </p:nvPr>
        </p:nvSpPr>
        <p:spPr/>
        <p:txBody>
          <a:bodyPr/>
          <a:lstStyle/>
          <a:p>
            <a:r>
              <a:rPr lang="en-US" dirty="0"/>
              <a:t>By SoftLights.org</a:t>
            </a:r>
          </a:p>
        </p:txBody>
      </p:sp>
    </p:spTree>
    <p:extLst>
      <p:ext uri="{BB962C8B-B14F-4D97-AF65-F5344CB8AC3E}">
        <p14:creationId xmlns:p14="http://schemas.microsoft.com/office/powerpoint/2010/main" val="406041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30A5B1-9C68-4AD8-B173-FF33829DEE6D}"/>
              </a:ext>
            </a:extLst>
          </p:cNvPr>
          <p:cNvSpPr txBox="1"/>
          <p:nvPr/>
        </p:nvSpPr>
        <p:spPr>
          <a:xfrm>
            <a:off x="4377838" y="114346"/>
            <a:ext cx="3436324" cy="584775"/>
          </a:xfrm>
          <a:prstGeom prst="rect">
            <a:avLst/>
          </a:prstGeom>
          <a:noFill/>
        </p:spPr>
        <p:txBody>
          <a:bodyPr wrap="square" rtlCol="0" anchor="ctr">
            <a:spAutoFit/>
          </a:bodyPr>
          <a:lstStyle/>
          <a:p>
            <a:pPr algn="ctr"/>
            <a:r>
              <a:rPr lang="en-US" sz="3200" dirty="0"/>
              <a:t>Discrimination</a:t>
            </a:r>
          </a:p>
        </p:txBody>
      </p:sp>
      <p:sp>
        <p:nvSpPr>
          <p:cNvPr id="3" name="TextBox 2">
            <a:extLst>
              <a:ext uri="{FF2B5EF4-FFF2-40B4-BE49-F238E27FC236}">
                <a16:creationId xmlns:a16="http://schemas.microsoft.com/office/drawing/2014/main" id="{A7E338CA-6D3B-467F-A0DA-CF41B9B3BA49}"/>
              </a:ext>
            </a:extLst>
          </p:cNvPr>
          <p:cNvSpPr txBox="1"/>
          <p:nvPr/>
        </p:nvSpPr>
        <p:spPr>
          <a:xfrm>
            <a:off x="957943" y="1288869"/>
            <a:ext cx="7697492" cy="1200329"/>
          </a:xfrm>
          <a:prstGeom prst="rect">
            <a:avLst/>
          </a:prstGeom>
          <a:noFill/>
        </p:spPr>
        <p:txBody>
          <a:bodyPr wrap="none" rtlCol="0">
            <a:spAutoFit/>
          </a:bodyPr>
          <a:lstStyle/>
          <a:p>
            <a:pPr marL="285750" indent="-285750">
              <a:buFont typeface="Wingdings" panose="05000000000000000000" pitchFamily="2" charset="2"/>
              <a:buChar char="v"/>
            </a:pPr>
            <a:r>
              <a:rPr lang="en-US" dirty="0"/>
              <a:t>LED streetlights cause epileptic seizures, migraines, and psychological trauma</a:t>
            </a:r>
          </a:p>
          <a:p>
            <a:pPr marL="285750" indent="-285750">
              <a:buFont typeface="Wingdings" panose="05000000000000000000" pitchFamily="2" charset="2"/>
              <a:buChar char="v"/>
            </a:pPr>
            <a:r>
              <a:rPr lang="en-US" dirty="0"/>
              <a:t>Illegal barriers to access violate the ADA</a:t>
            </a:r>
          </a:p>
          <a:p>
            <a:pPr marL="285750" indent="-285750">
              <a:buFont typeface="Wingdings" panose="05000000000000000000" pitchFamily="2" charset="2"/>
              <a:buChar char="v"/>
            </a:pPr>
            <a:r>
              <a:rPr lang="en-US" dirty="0"/>
              <a:t>ADA liability</a:t>
            </a:r>
          </a:p>
          <a:p>
            <a:pPr marL="285750" indent="-285750">
              <a:buFont typeface="Wingdings" panose="05000000000000000000" pitchFamily="2" charset="2"/>
              <a:buChar char="v"/>
            </a:pPr>
            <a:r>
              <a:rPr lang="en-US" dirty="0"/>
              <a:t>ADA Self-Evaluation Plan for people with light sensitivity disabilities</a:t>
            </a:r>
          </a:p>
        </p:txBody>
      </p:sp>
      <p:sp>
        <p:nvSpPr>
          <p:cNvPr id="4" name="TextBox 3">
            <a:extLst>
              <a:ext uri="{FF2B5EF4-FFF2-40B4-BE49-F238E27FC236}">
                <a16:creationId xmlns:a16="http://schemas.microsoft.com/office/drawing/2014/main" id="{57705EB3-851E-48FE-A1D6-5CD2218F838B}"/>
              </a:ext>
            </a:extLst>
          </p:cNvPr>
          <p:cNvSpPr txBox="1"/>
          <p:nvPr/>
        </p:nvSpPr>
        <p:spPr>
          <a:xfrm>
            <a:off x="1436914" y="3230880"/>
            <a:ext cx="8647612" cy="2308324"/>
          </a:xfrm>
          <a:prstGeom prst="rect">
            <a:avLst/>
          </a:prstGeom>
          <a:noFill/>
        </p:spPr>
        <p:txBody>
          <a:bodyPr wrap="square" rtlCol="0">
            <a:spAutoFit/>
          </a:bodyPr>
          <a:lstStyle/>
          <a:p>
            <a:r>
              <a:rPr lang="en-US" dirty="0"/>
              <a:t>Specific persons harmed:</a:t>
            </a:r>
          </a:p>
          <a:p>
            <a:endParaRPr lang="en-US" dirty="0"/>
          </a:p>
          <a:p>
            <a:r>
              <a:rPr lang="en-US" dirty="0"/>
              <a:t>Mark Baker – autism – psychological trauma</a:t>
            </a:r>
          </a:p>
          <a:p>
            <a:endParaRPr lang="en-US" dirty="0"/>
          </a:p>
          <a:p>
            <a:r>
              <a:rPr lang="en-US" dirty="0" err="1"/>
              <a:t>MarieAnn</a:t>
            </a:r>
            <a:r>
              <a:rPr lang="en-US" dirty="0"/>
              <a:t> Cherry – epilepsy – life-threatening seizures</a:t>
            </a:r>
          </a:p>
          <a:p>
            <a:endParaRPr lang="en-US" dirty="0"/>
          </a:p>
          <a:p>
            <a:r>
              <a:rPr lang="en-US" dirty="0"/>
              <a:t>John Moody – migraines – debilitating migraine headaches</a:t>
            </a:r>
          </a:p>
          <a:p>
            <a:endParaRPr lang="en-US" dirty="0"/>
          </a:p>
        </p:txBody>
      </p:sp>
    </p:spTree>
    <p:extLst>
      <p:ext uri="{BB962C8B-B14F-4D97-AF65-F5344CB8AC3E}">
        <p14:creationId xmlns:p14="http://schemas.microsoft.com/office/powerpoint/2010/main" val="388302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560F83-FFFD-4C9C-AE5A-D9C5F03204E3}"/>
              </a:ext>
            </a:extLst>
          </p:cNvPr>
          <p:cNvSpPr txBox="1"/>
          <p:nvPr/>
        </p:nvSpPr>
        <p:spPr>
          <a:xfrm>
            <a:off x="4057589" y="374468"/>
            <a:ext cx="4796569" cy="584775"/>
          </a:xfrm>
          <a:prstGeom prst="rect">
            <a:avLst/>
          </a:prstGeom>
          <a:noFill/>
        </p:spPr>
        <p:txBody>
          <a:bodyPr wrap="none" rtlCol="0">
            <a:spAutoFit/>
          </a:bodyPr>
          <a:lstStyle/>
          <a:p>
            <a:r>
              <a:rPr lang="en-US" sz="3200" dirty="0"/>
              <a:t>LED Environmental Damage</a:t>
            </a:r>
          </a:p>
        </p:txBody>
      </p:sp>
      <p:sp>
        <p:nvSpPr>
          <p:cNvPr id="4" name="TextBox 3">
            <a:extLst>
              <a:ext uri="{FF2B5EF4-FFF2-40B4-BE49-F238E27FC236}">
                <a16:creationId xmlns:a16="http://schemas.microsoft.com/office/drawing/2014/main" id="{F9A279AB-E4B7-43F1-8A05-ADC1716B70AC}"/>
              </a:ext>
            </a:extLst>
          </p:cNvPr>
          <p:cNvSpPr txBox="1"/>
          <p:nvPr/>
        </p:nvSpPr>
        <p:spPr>
          <a:xfrm>
            <a:off x="1053738" y="3543665"/>
            <a:ext cx="11025052" cy="1200329"/>
          </a:xfrm>
          <a:prstGeom prst="rect">
            <a:avLst/>
          </a:prstGeom>
          <a:noFill/>
        </p:spPr>
        <p:txBody>
          <a:bodyPr wrap="square">
            <a:spAutoFit/>
          </a:bodyPr>
          <a:lstStyle/>
          <a:p>
            <a:r>
              <a:rPr lang="en-US" b="0" i="0" dirty="0">
                <a:solidFill>
                  <a:srgbClr val="121212"/>
                </a:solidFill>
                <a:effectLst/>
                <a:latin typeface="GH Guardian Headline"/>
              </a:rPr>
              <a:t>August 25, 2021 - LED streetlights decimating moth numbers in England</a:t>
            </a:r>
          </a:p>
          <a:p>
            <a:r>
              <a:rPr lang="en-US" dirty="0"/>
              <a:t> - </a:t>
            </a:r>
            <a:r>
              <a:rPr lang="en-US" dirty="0">
                <a:hlinkClick r:id="rId2"/>
              </a:rPr>
              <a:t>https://www.theguardian.com/environment/2021/aug/25/led-streetlights-moth-england-eco-friendly-sodium-insect-decline</a:t>
            </a:r>
            <a:endParaRPr lang="en-US" dirty="0"/>
          </a:p>
          <a:p>
            <a:r>
              <a:rPr lang="en-US" dirty="0"/>
              <a:t>                                                             </a:t>
            </a:r>
          </a:p>
        </p:txBody>
      </p:sp>
      <p:sp>
        <p:nvSpPr>
          <p:cNvPr id="5" name="TextBox 4">
            <a:extLst>
              <a:ext uri="{FF2B5EF4-FFF2-40B4-BE49-F238E27FC236}">
                <a16:creationId xmlns:a16="http://schemas.microsoft.com/office/drawing/2014/main" id="{70479A32-45D0-47EF-8B86-BE83243A367B}"/>
              </a:ext>
            </a:extLst>
          </p:cNvPr>
          <p:cNvSpPr txBox="1"/>
          <p:nvPr/>
        </p:nvSpPr>
        <p:spPr>
          <a:xfrm>
            <a:off x="1185298" y="1068753"/>
            <a:ext cx="9944256" cy="1938992"/>
          </a:xfrm>
          <a:prstGeom prst="rect">
            <a:avLst/>
          </a:prstGeom>
          <a:noFill/>
        </p:spPr>
        <p:txBody>
          <a:bodyPr wrap="square" rtlCol="0">
            <a:spAutoFit/>
          </a:bodyPr>
          <a:lstStyle/>
          <a:p>
            <a:r>
              <a:rPr lang="en-US" i="0" dirty="0">
                <a:solidFill>
                  <a:srgbClr val="000000"/>
                </a:solidFill>
                <a:effectLst/>
                <a:latin typeface="Arial" panose="020B0604020202020204" pitchFamily="34" charset="0"/>
              </a:rPr>
              <a:t>August 21, 2021 - First Estimation of Global Trends in Nocturnal Power Emissions Reveals Acceleration of Light Pollution - </a:t>
            </a:r>
            <a:r>
              <a:rPr lang="en-US" i="0" dirty="0">
                <a:solidFill>
                  <a:srgbClr val="000000"/>
                </a:solidFill>
                <a:effectLst/>
                <a:latin typeface="Arial" panose="020B0604020202020204" pitchFamily="34" charset="0"/>
                <a:hlinkClick r:id="rId3"/>
              </a:rPr>
              <a:t>https://www.mdpi.com/2072-4292/13/16/3311/htm</a:t>
            </a:r>
            <a:endParaRPr lang="en-US" i="0" dirty="0">
              <a:solidFill>
                <a:srgbClr val="000000"/>
              </a:solidFill>
              <a:effectLst/>
              <a:latin typeface="Arial" panose="020B0604020202020204" pitchFamily="34" charset="0"/>
            </a:endParaRPr>
          </a:p>
          <a:p>
            <a:endParaRPr lang="en-US" b="1" i="0" dirty="0">
              <a:solidFill>
                <a:srgbClr val="000000"/>
              </a:solidFill>
              <a:effectLst/>
              <a:latin typeface="Arial" panose="020B0604020202020204" pitchFamily="34" charset="0"/>
            </a:endParaRPr>
          </a:p>
          <a:p>
            <a:r>
              <a:rPr lang="en-US" dirty="0"/>
              <a:t>Quote: </a:t>
            </a:r>
            <a:r>
              <a:rPr lang="en-US" sz="1600" b="0" i="0" dirty="0">
                <a:solidFill>
                  <a:srgbClr val="222222"/>
                </a:solidFill>
                <a:effectLst/>
                <a:latin typeface="Arial" panose="020B0604020202020204" pitchFamily="34" charset="0"/>
              </a:rPr>
              <a:t>We estimate the hidden impact of the transition to solid-state light-emitting diode (LED) technology, which increases emissions at visible wavelengths undetectable to existing satellite sensors, suggesting that the true increase in radiance in the visible spectrum may be as high as globally 270% and 400% on specific regions.</a:t>
            </a:r>
            <a:endParaRPr lang="en-US" sz="1600" dirty="0"/>
          </a:p>
        </p:txBody>
      </p:sp>
      <p:pic>
        <p:nvPicPr>
          <p:cNvPr id="2050" name="Picture 2" descr="LED lighting">
            <a:extLst>
              <a:ext uri="{FF2B5EF4-FFF2-40B4-BE49-F238E27FC236}">
                <a16:creationId xmlns:a16="http://schemas.microsoft.com/office/drawing/2014/main" id="{DEA74B4F-C036-4E18-A063-9C7F3A7471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9429" y="4743994"/>
            <a:ext cx="2975882" cy="17855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8834BEF-6178-4C77-A5DD-D13644AF99AC}"/>
              </a:ext>
            </a:extLst>
          </p:cNvPr>
          <p:cNvSpPr txBox="1"/>
          <p:nvPr/>
        </p:nvSpPr>
        <p:spPr>
          <a:xfrm>
            <a:off x="5538651" y="4294890"/>
            <a:ext cx="4693920" cy="1754326"/>
          </a:xfrm>
          <a:prstGeom prst="rect">
            <a:avLst/>
          </a:prstGeom>
          <a:noFill/>
        </p:spPr>
        <p:txBody>
          <a:bodyPr wrap="square" rtlCol="0">
            <a:spAutoFit/>
          </a:bodyPr>
          <a:lstStyle/>
          <a:p>
            <a:r>
              <a:rPr lang="en-US" dirty="0"/>
              <a:t>Quote: </a:t>
            </a:r>
            <a:r>
              <a:rPr lang="en-US" b="0" i="0" dirty="0">
                <a:solidFill>
                  <a:srgbClr val="121212"/>
                </a:solidFill>
                <a:effectLst/>
                <a:latin typeface="GuardianTextEgyptian"/>
              </a:rPr>
              <a:t>The abundance of moth caterpillars in hedgerows by rural roads in </a:t>
            </a:r>
            <a:r>
              <a:rPr lang="en-US" b="0" i="0" u="none" strike="noStrike" dirty="0">
                <a:solidFill>
                  <a:srgbClr val="C70000"/>
                </a:solidFill>
                <a:effectLst/>
                <a:latin typeface="GuardianTextEgyptian"/>
                <a:hlinkClick r:id="rId5"/>
              </a:rPr>
              <a:t>England</a:t>
            </a:r>
            <a:r>
              <a:rPr lang="en-US" b="0" i="0" dirty="0">
                <a:solidFill>
                  <a:srgbClr val="121212"/>
                </a:solidFill>
                <a:effectLst/>
                <a:latin typeface="GuardianTextEgyptian"/>
              </a:rPr>
              <a:t> was 52% lower under LED lights and 41% lower under sodium lights when compared with nearby unlit areas.</a:t>
            </a:r>
            <a:endParaRPr lang="en-US" dirty="0"/>
          </a:p>
          <a:p>
            <a:endParaRPr lang="en-US" dirty="0"/>
          </a:p>
        </p:txBody>
      </p:sp>
    </p:spTree>
    <p:extLst>
      <p:ext uri="{BB962C8B-B14F-4D97-AF65-F5344CB8AC3E}">
        <p14:creationId xmlns:p14="http://schemas.microsoft.com/office/powerpoint/2010/main" val="3384075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3C06081-AE14-42CA-88AB-7BA1D13FE3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017" y="1062549"/>
            <a:ext cx="3672817" cy="51525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DE242D6-CF85-49F8-80C5-A69760E7991E}"/>
              </a:ext>
            </a:extLst>
          </p:cNvPr>
          <p:cNvSpPr txBox="1"/>
          <p:nvPr/>
        </p:nvSpPr>
        <p:spPr>
          <a:xfrm>
            <a:off x="4077050" y="92363"/>
            <a:ext cx="4037900" cy="584775"/>
          </a:xfrm>
          <a:prstGeom prst="rect">
            <a:avLst/>
          </a:prstGeom>
          <a:noFill/>
        </p:spPr>
        <p:txBody>
          <a:bodyPr wrap="none" rtlCol="0">
            <a:spAutoFit/>
          </a:bodyPr>
          <a:lstStyle/>
          <a:p>
            <a:r>
              <a:rPr lang="en-US" sz="3200" dirty="0"/>
              <a:t>Natural Night Resource</a:t>
            </a:r>
          </a:p>
        </p:txBody>
      </p:sp>
      <p:pic>
        <p:nvPicPr>
          <p:cNvPr id="5" name="Picture 4" descr="Costain to help Bradford Council reduce cost and carbon | BDC Magazine">
            <a:extLst>
              <a:ext uri="{FF2B5EF4-FFF2-40B4-BE49-F238E27FC236}">
                <a16:creationId xmlns:a16="http://schemas.microsoft.com/office/drawing/2014/main" id="{19D1A993-857C-489A-95BE-E68F4DC0C22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61476" y="1943099"/>
            <a:ext cx="4448175" cy="2971800"/>
          </a:xfrm>
          <a:prstGeom prst="rect">
            <a:avLst/>
          </a:prstGeom>
          <a:noFill/>
          <a:ln>
            <a:noFill/>
          </a:ln>
        </p:spPr>
      </p:pic>
      <p:sp>
        <p:nvSpPr>
          <p:cNvPr id="3" name="TextBox 2">
            <a:extLst>
              <a:ext uri="{FF2B5EF4-FFF2-40B4-BE49-F238E27FC236}">
                <a16:creationId xmlns:a16="http://schemas.microsoft.com/office/drawing/2014/main" id="{7AB72239-682C-4DCB-9C3F-B14E51826F24}"/>
              </a:ext>
            </a:extLst>
          </p:cNvPr>
          <p:cNvSpPr txBox="1"/>
          <p:nvPr/>
        </p:nvSpPr>
        <p:spPr>
          <a:xfrm>
            <a:off x="2394847" y="6227007"/>
            <a:ext cx="1920269" cy="369332"/>
          </a:xfrm>
          <a:prstGeom prst="rect">
            <a:avLst/>
          </a:prstGeom>
          <a:noFill/>
        </p:spPr>
        <p:txBody>
          <a:bodyPr wrap="none" rtlCol="0">
            <a:spAutoFit/>
          </a:bodyPr>
          <a:lstStyle/>
          <a:p>
            <a:r>
              <a:rPr lang="en-US" dirty="0"/>
              <a:t>Healthy, Safe, Free</a:t>
            </a:r>
          </a:p>
        </p:txBody>
      </p:sp>
      <p:sp>
        <p:nvSpPr>
          <p:cNvPr id="7" name="TextBox 6">
            <a:extLst>
              <a:ext uri="{FF2B5EF4-FFF2-40B4-BE49-F238E27FC236}">
                <a16:creationId xmlns:a16="http://schemas.microsoft.com/office/drawing/2014/main" id="{64A8BB64-DB52-4B3E-B56F-9FACA7C639CD}"/>
              </a:ext>
            </a:extLst>
          </p:cNvPr>
          <p:cNvSpPr txBox="1"/>
          <p:nvPr/>
        </p:nvSpPr>
        <p:spPr>
          <a:xfrm>
            <a:off x="8103719" y="4914899"/>
            <a:ext cx="2803140" cy="369332"/>
          </a:xfrm>
          <a:prstGeom prst="rect">
            <a:avLst/>
          </a:prstGeom>
          <a:noFill/>
        </p:spPr>
        <p:txBody>
          <a:bodyPr wrap="none" rtlCol="0">
            <a:spAutoFit/>
          </a:bodyPr>
          <a:lstStyle/>
          <a:p>
            <a:r>
              <a:rPr lang="en-US" dirty="0"/>
              <a:t>Toxic, Dangerous, Expensive</a:t>
            </a:r>
          </a:p>
        </p:txBody>
      </p:sp>
    </p:spTree>
    <p:extLst>
      <p:ext uri="{BB962C8B-B14F-4D97-AF65-F5344CB8AC3E}">
        <p14:creationId xmlns:p14="http://schemas.microsoft.com/office/powerpoint/2010/main" val="59914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598276-0CB5-40A7-9250-31148AD947AD}"/>
              </a:ext>
            </a:extLst>
          </p:cNvPr>
          <p:cNvSpPr txBox="1"/>
          <p:nvPr/>
        </p:nvSpPr>
        <p:spPr>
          <a:xfrm>
            <a:off x="4723002" y="578840"/>
            <a:ext cx="2251707" cy="369332"/>
          </a:xfrm>
          <a:prstGeom prst="rect">
            <a:avLst/>
          </a:prstGeom>
          <a:noFill/>
        </p:spPr>
        <p:txBody>
          <a:bodyPr wrap="none" rtlCol="0">
            <a:spAutoFit/>
          </a:bodyPr>
          <a:lstStyle/>
          <a:p>
            <a:r>
              <a:rPr lang="en-US" dirty="0"/>
              <a:t>Credits and Resources</a:t>
            </a:r>
          </a:p>
        </p:txBody>
      </p:sp>
      <p:sp>
        <p:nvSpPr>
          <p:cNvPr id="3" name="TextBox 2">
            <a:extLst>
              <a:ext uri="{FF2B5EF4-FFF2-40B4-BE49-F238E27FC236}">
                <a16:creationId xmlns:a16="http://schemas.microsoft.com/office/drawing/2014/main" id="{17BAEE46-B0D2-4023-BBDA-06E983635EF1}"/>
              </a:ext>
            </a:extLst>
          </p:cNvPr>
          <p:cNvSpPr txBox="1"/>
          <p:nvPr/>
        </p:nvSpPr>
        <p:spPr>
          <a:xfrm>
            <a:off x="1208015" y="1719743"/>
            <a:ext cx="10260441" cy="1200329"/>
          </a:xfrm>
          <a:prstGeom prst="rect">
            <a:avLst/>
          </a:prstGeom>
          <a:noFill/>
        </p:spPr>
        <p:txBody>
          <a:bodyPr wrap="square" rtlCol="0">
            <a:spAutoFit/>
          </a:bodyPr>
          <a:lstStyle/>
          <a:p>
            <a:r>
              <a:rPr lang="en-US" dirty="0"/>
              <a:t>Dr. M. </a:t>
            </a:r>
            <a:r>
              <a:rPr lang="en-US" dirty="0" err="1"/>
              <a:t>Nisa</a:t>
            </a:r>
            <a:r>
              <a:rPr lang="en-US" dirty="0"/>
              <a:t> Khan - Understanding LED Illumination and </a:t>
            </a:r>
            <a:r>
              <a:rPr lang="en-US" i="0" dirty="0">
                <a:solidFill>
                  <a:srgbClr val="333333"/>
                </a:solidFill>
                <a:effectLst/>
              </a:rPr>
              <a:t>Derivation and Experimental Verification of the Near-field 2D and 3D Optical Intensities From a Finite-size Light Emitting Diode (LED) - </a:t>
            </a:r>
            <a:r>
              <a:rPr lang="en-US" i="0" dirty="0">
                <a:solidFill>
                  <a:srgbClr val="333333"/>
                </a:solidFill>
                <a:effectLst/>
                <a:hlinkClick r:id="rId2"/>
              </a:rPr>
              <a:t>https://ieeexplore.ieee.org/abstract/document/8879542</a:t>
            </a:r>
            <a:endParaRPr lang="en-US" i="0" dirty="0">
              <a:solidFill>
                <a:srgbClr val="333333"/>
              </a:solidFill>
              <a:effectLst/>
            </a:endParaRPr>
          </a:p>
          <a:p>
            <a:endParaRPr lang="en-US" dirty="0"/>
          </a:p>
        </p:txBody>
      </p:sp>
      <p:sp>
        <p:nvSpPr>
          <p:cNvPr id="4" name="TextBox 3">
            <a:extLst>
              <a:ext uri="{FF2B5EF4-FFF2-40B4-BE49-F238E27FC236}">
                <a16:creationId xmlns:a16="http://schemas.microsoft.com/office/drawing/2014/main" id="{14A20344-608A-448B-9ACE-AB901A23C111}"/>
              </a:ext>
            </a:extLst>
          </p:cNvPr>
          <p:cNvSpPr txBox="1"/>
          <p:nvPr/>
        </p:nvSpPr>
        <p:spPr>
          <a:xfrm>
            <a:off x="1208015" y="2920072"/>
            <a:ext cx="10260441" cy="646331"/>
          </a:xfrm>
          <a:prstGeom prst="rect">
            <a:avLst/>
          </a:prstGeom>
          <a:noFill/>
        </p:spPr>
        <p:txBody>
          <a:bodyPr wrap="square" rtlCol="0">
            <a:spAutoFit/>
          </a:bodyPr>
          <a:lstStyle/>
          <a:p>
            <a:r>
              <a:rPr lang="en-US" dirty="0"/>
              <a:t>Alex </a:t>
            </a:r>
            <a:r>
              <a:rPr lang="en-US" dirty="0" err="1"/>
              <a:t>Reyer</a:t>
            </a:r>
            <a:r>
              <a:rPr lang="en-US" dirty="0"/>
              <a:t> – Light Measurement Handbook - </a:t>
            </a:r>
            <a:r>
              <a:rPr lang="en-US" dirty="0">
                <a:hlinkClick r:id="rId3"/>
              </a:rPr>
              <a:t>http://www.dfisica.ubi.pt/~hgil/Fotometria/HandBook/luz.html</a:t>
            </a:r>
            <a:endParaRPr lang="en-US" dirty="0"/>
          </a:p>
        </p:txBody>
      </p:sp>
      <p:sp>
        <p:nvSpPr>
          <p:cNvPr id="5" name="TextBox 4">
            <a:extLst>
              <a:ext uri="{FF2B5EF4-FFF2-40B4-BE49-F238E27FC236}">
                <a16:creationId xmlns:a16="http://schemas.microsoft.com/office/drawing/2014/main" id="{91FAFCB4-E43A-4259-996C-5F66B47352BE}"/>
              </a:ext>
            </a:extLst>
          </p:cNvPr>
          <p:cNvSpPr txBox="1"/>
          <p:nvPr/>
        </p:nvSpPr>
        <p:spPr>
          <a:xfrm>
            <a:off x="1208014" y="3797235"/>
            <a:ext cx="10260441" cy="369332"/>
          </a:xfrm>
          <a:prstGeom prst="rect">
            <a:avLst/>
          </a:prstGeom>
          <a:noFill/>
        </p:spPr>
        <p:txBody>
          <a:bodyPr wrap="square" rtlCol="0">
            <a:spAutoFit/>
          </a:bodyPr>
          <a:lstStyle/>
          <a:p>
            <a:r>
              <a:rPr lang="en-US" dirty="0"/>
              <a:t>SoftLights.org - </a:t>
            </a:r>
            <a:r>
              <a:rPr lang="en-US" dirty="0">
                <a:hlinkClick r:id="rId4"/>
              </a:rPr>
              <a:t>http://www.softlights.org/resources/</a:t>
            </a:r>
            <a:endParaRPr lang="en-US" dirty="0"/>
          </a:p>
        </p:txBody>
      </p:sp>
    </p:spTree>
    <p:extLst>
      <p:ext uri="{BB962C8B-B14F-4D97-AF65-F5344CB8AC3E}">
        <p14:creationId xmlns:p14="http://schemas.microsoft.com/office/powerpoint/2010/main" val="1828431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571E85-A226-4439-AE2B-8635904A1A2B}"/>
              </a:ext>
            </a:extLst>
          </p:cNvPr>
          <p:cNvSpPr txBox="1"/>
          <p:nvPr/>
        </p:nvSpPr>
        <p:spPr>
          <a:xfrm>
            <a:off x="2216728" y="2240502"/>
            <a:ext cx="7934036" cy="2376997"/>
          </a:xfrm>
          <a:prstGeom prst="rect">
            <a:avLst/>
          </a:prstGeom>
          <a:noFill/>
        </p:spPr>
        <p:txBody>
          <a:bodyPr wrap="square" anchor="ctr">
            <a:spAutoFit/>
          </a:bodyPr>
          <a:lstStyle/>
          <a:p>
            <a:pPr marL="457200" marR="0">
              <a:lnSpc>
                <a:spcPct val="107000"/>
              </a:lnSpc>
              <a:spcBef>
                <a:spcPts val="0"/>
              </a:spcBef>
              <a:spcAft>
                <a:spcPts val="800"/>
              </a:spcAft>
            </a:pPr>
            <a:r>
              <a:rPr lang="en-US" sz="2800" i="1" dirty="0">
                <a:solidFill>
                  <a:srgbClr val="222222"/>
                </a:solidFill>
                <a:effectLst/>
                <a:latin typeface="Calibri" panose="020F0502020204030204" pitchFamily="34" charset="0"/>
                <a:ea typeface="Calibri" panose="020F0502020204030204" pitchFamily="34" charset="0"/>
                <a:cs typeface="Aharoni" panose="02010803020104030203" pitchFamily="2" charset="-79"/>
              </a:rPr>
              <a:t>“I have serious issues with glare and flare from LED lights which are too bright. It is so bad for me that it is a dangerous situation when I am driving in areas where the lights are too intense.”</a:t>
            </a:r>
            <a:r>
              <a:rPr lang="en-US" sz="2800" dirty="0">
                <a:solidFill>
                  <a:srgbClr val="222222"/>
                </a:solidFill>
                <a:effectLst/>
                <a:latin typeface="Calibri" panose="020F0502020204030204" pitchFamily="34" charset="0"/>
                <a:ea typeface="Calibri" panose="020F0502020204030204" pitchFamily="34" charset="0"/>
                <a:cs typeface="Aharoni" panose="02010803020104030203" pitchFamily="2" charset="-79"/>
              </a:rPr>
              <a:t> – Pittsburgh resident.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1156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A987FD-254C-4BBA-8E93-25F814A061CF}"/>
              </a:ext>
            </a:extLst>
          </p:cNvPr>
          <p:cNvSpPr txBox="1"/>
          <p:nvPr/>
        </p:nvSpPr>
        <p:spPr>
          <a:xfrm>
            <a:off x="3952625" y="738909"/>
            <a:ext cx="4286751" cy="584775"/>
          </a:xfrm>
          <a:prstGeom prst="rect">
            <a:avLst/>
          </a:prstGeom>
          <a:noFill/>
        </p:spPr>
        <p:txBody>
          <a:bodyPr wrap="none" rtlCol="0">
            <a:spAutoFit/>
          </a:bodyPr>
          <a:lstStyle/>
          <a:p>
            <a:r>
              <a:rPr lang="en-US" sz="3200" dirty="0"/>
              <a:t>Spherical vs. Flat Emitter</a:t>
            </a:r>
          </a:p>
        </p:txBody>
      </p:sp>
      <p:pic>
        <p:nvPicPr>
          <p:cNvPr id="8" name="Picture 7" descr="Diagram&#10;&#10;Description automatically generated">
            <a:extLst>
              <a:ext uri="{FF2B5EF4-FFF2-40B4-BE49-F238E27FC236}">
                <a16:creationId xmlns:a16="http://schemas.microsoft.com/office/drawing/2014/main" id="{AEF8DD87-0F49-4EE1-BF09-EFB3C6E5F6EA}"/>
              </a:ext>
            </a:extLst>
          </p:cNvPr>
          <p:cNvPicPr>
            <a:picLocks noChangeAspect="1"/>
          </p:cNvPicPr>
          <p:nvPr/>
        </p:nvPicPr>
        <p:blipFill>
          <a:blip r:embed="rId2"/>
          <a:stretch>
            <a:fillRect/>
          </a:stretch>
        </p:blipFill>
        <p:spPr>
          <a:xfrm>
            <a:off x="6388022" y="2990291"/>
            <a:ext cx="5019675" cy="3152453"/>
          </a:xfrm>
          <a:prstGeom prst="rect">
            <a:avLst/>
          </a:prstGeom>
        </p:spPr>
      </p:pic>
      <p:pic>
        <p:nvPicPr>
          <p:cNvPr id="1026" name="Picture 2" descr="Sun Transparent Background Download - Sun Png | Full Size PNG Download |  SeekPNG">
            <a:extLst>
              <a:ext uri="{FF2B5EF4-FFF2-40B4-BE49-F238E27FC236}">
                <a16:creationId xmlns:a16="http://schemas.microsoft.com/office/drawing/2014/main" id="{22B2287F-BA00-4B6E-9A95-A8896DB190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937" y="1406808"/>
            <a:ext cx="661353" cy="6472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7AC461F-BEF0-4CA1-8202-56F82A82792F}"/>
              </a:ext>
            </a:extLst>
          </p:cNvPr>
          <p:cNvPicPr>
            <a:picLocks noChangeAspect="1"/>
          </p:cNvPicPr>
          <p:nvPr/>
        </p:nvPicPr>
        <p:blipFill>
          <a:blip r:embed="rId4"/>
          <a:stretch>
            <a:fillRect/>
          </a:stretch>
        </p:blipFill>
        <p:spPr>
          <a:xfrm flipH="1">
            <a:off x="2228942" y="1393218"/>
            <a:ext cx="290557" cy="660825"/>
          </a:xfrm>
          <a:prstGeom prst="rect">
            <a:avLst/>
          </a:prstGeom>
        </p:spPr>
      </p:pic>
      <p:pic>
        <p:nvPicPr>
          <p:cNvPr id="12" name="Picture 11" descr="A hot air balloon&#10;&#10;Description automatically generated with medium confidence">
            <a:extLst>
              <a:ext uri="{FF2B5EF4-FFF2-40B4-BE49-F238E27FC236}">
                <a16:creationId xmlns:a16="http://schemas.microsoft.com/office/drawing/2014/main" id="{34D2F3A9-3FD5-4F28-9065-2B99BD09E8A8}"/>
              </a:ext>
            </a:extLst>
          </p:cNvPr>
          <p:cNvPicPr>
            <a:picLocks noChangeAspect="1"/>
          </p:cNvPicPr>
          <p:nvPr/>
        </p:nvPicPr>
        <p:blipFill>
          <a:blip r:embed="rId5"/>
          <a:stretch>
            <a:fillRect/>
          </a:stretch>
        </p:blipFill>
        <p:spPr>
          <a:xfrm>
            <a:off x="3240197" y="1417407"/>
            <a:ext cx="493884" cy="674680"/>
          </a:xfrm>
          <a:prstGeom prst="rect">
            <a:avLst/>
          </a:prstGeom>
        </p:spPr>
      </p:pic>
      <p:pic>
        <p:nvPicPr>
          <p:cNvPr id="16" name="Picture 15" descr="A picture containing lamp&#10;&#10;Description automatically generated">
            <a:extLst>
              <a:ext uri="{FF2B5EF4-FFF2-40B4-BE49-F238E27FC236}">
                <a16:creationId xmlns:a16="http://schemas.microsoft.com/office/drawing/2014/main" id="{76C046BF-8D3C-444C-8916-219D09530E43}"/>
              </a:ext>
            </a:extLst>
          </p:cNvPr>
          <p:cNvPicPr>
            <a:picLocks noChangeAspect="1"/>
          </p:cNvPicPr>
          <p:nvPr/>
        </p:nvPicPr>
        <p:blipFill>
          <a:blip r:embed="rId6"/>
          <a:stretch>
            <a:fillRect/>
          </a:stretch>
        </p:blipFill>
        <p:spPr>
          <a:xfrm>
            <a:off x="4488637" y="1416207"/>
            <a:ext cx="463306" cy="788802"/>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A8E28DE3-941B-4643-A92F-8286F75675BA}"/>
              </a:ext>
            </a:extLst>
          </p:cNvPr>
          <p:cNvPicPr>
            <a:picLocks noChangeAspect="1"/>
          </p:cNvPicPr>
          <p:nvPr/>
        </p:nvPicPr>
        <p:blipFill>
          <a:blip r:embed="rId7"/>
          <a:stretch>
            <a:fillRect/>
          </a:stretch>
        </p:blipFill>
        <p:spPr>
          <a:xfrm>
            <a:off x="8114780" y="1505415"/>
            <a:ext cx="838625" cy="695677"/>
          </a:xfrm>
          <a:prstGeom prst="rect">
            <a:avLst/>
          </a:prstGeom>
        </p:spPr>
      </p:pic>
      <p:pic>
        <p:nvPicPr>
          <p:cNvPr id="22" name="Picture 21">
            <a:extLst>
              <a:ext uri="{FF2B5EF4-FFF2-40B4-BE49-F238E27FC236}">
                <a16:creationId xmlns:a16="http://schemas.microsoft.com/office/drawing/2014/main" id="{B6104582-C289-4268-89E2-911EE0CA1529}"/>
              </a:ext>
            </a:extLst>
          </p:cNvPr>
          <p:cNvPicPr>
            <a:picLocks noChangeAspect="1"/>
          </p:cNvPicPr>
          <p:nvPr/>
        </p:nvPicPr>
        <p:blipFill>
          <a:blip r:embed="rId8"/>
          <a:stretch>
            <a:fillRect/>
          </a:stretch>
        </p:blipFill>
        <p:spPr>
          <a:xfrm rot="21426086">
            <a:off x="9409903" y="1596903"/>
            <a:ext cx="1228725" cy="466725"/>
          </a:xfrm>
          <a:prstGeom prst="rect">
            <a:avLst/>
          </a:prstGeom>
        </p:spPr>
      </p:pic>
      <p:pic>
        <p:nvPicPr>
          <p:cNvPr id="24" name="Picture 23" descr="Diagram, radar chart&#10;&#10;Description automatically generated">
            <a:extLst>
              <a:ext uri="{FF2B5EF4-FFF2-40B4-BE49-F238E27FC236}">
                <a16:creationId xmlns:a16="http://schemas.microsoft.com/office/drawing/2014/main" id="{97EB61C0-93F4-4306-9249-BA1494A701F7}"/>
              </a:ext>
            </a:extLst>
          </p:cNvPr>
          <p:cNvPicPr>
            <a:picLocks noChangeAspect="1"/>
          </p:cNvPicPr>
          <p:nvPr/>
        </p:nvPicPr>
        <p:blipFill>
          <a:blip r:embed="rId9"/>
          <a:stretch>
            <a:fillRect/>
          </a:stretch>
        </p:blipFill>
        <p:spPr>
          <a:xfrm>
            <a:off x="1148881" y="2688502"/>
            <a:ext cx="4219575" cy="3457575"/>
          </a:xfrm>
          <a:prstGeom prst="rect">
            <a:avLst/>
          </a:prstGeom>
        </p:spPr>
      </p:pic>
      <p:sp>
        <p:nvSpPr>
          <p:cNvPr id="25" name="TextBox 24">
            <a:extLst>
              <a:ext uri="{FF2B5EF4-FFF2-40B4-BE49-F238E27FC236}">
                <a16:creationId xmlns:a16="http://schemas.microsoft.com/office/drawing/2014/main" id="{058E9A29-9AAC-4E2A-B6FC-A0CD42D4C467}"/>
              </a:ext>
            </a:extLst>
          </p:cNvPr>
          <p:cNvSpPr txBox="1"/>
          <p:nvPr/>
        </p:nvSpPr>
        <p:spPr>
          <a:xfrm>
            <a:off x="923636" y="2041236"/>
            <a:ext cx="405880" cy="276999"/>
          </a:xfrm>
          <a:prstGeom prst="rect">
            <a:avLst/>
          </a:prstGeom>
          <a:noFill/>
        </p:spPr>
        <p:txBody>
          <a:bodyPr wrap="none" rtlCol="0">
            <a:spAutoFit/>
          </a:bodyPr>
          <a:lstStyle/>
          <a:p>
            <a:r>
              <a:rPr lang="en-US" sz="1200" dirty="0"/>
              <a:t>sun</a:t>
            </a:r>
          </a:p>
        </p:txBody>
      </p:sp>
      <p:sp>
        <p:nvSpPr>
          <p:cNvPr id="30" name="TextBox 29">
            <a:extLst>
              <a:ext uri="{FF2B5EF4-FFF2-40B4-BE49-F238E27FC236}">
                <a16:creationId xmlns:a16="http://schemas.microsoft.com/office/drawing/2014/main" id="{ED087B35-DA24-4BB9-8AE2-8A9EADA2EFD5}"/>
              </a:ext>
            </a:extLst>
          </p:cNvPr>
          <p:cNvSpPr txBox="1"/>
          <p:nvPr/>
        </p:nvSpPr>
        <p:spPr>
          <a:xfrm>
            <a:off x="2058202" y="2073376"/>
            <a:ext cx="595356" cy="276999"/>
          </a:xfrm>
          <a:prstGeom prst="rect">
            <a:avLst/>
          </a:prstGeom>
          <a:noFill/>
        </p:spPr>
        <p:txBody>
          <a:bodyPr wrap="none" rtlCol="0">
            <a:spAutoFit/>
          </a:bodyPr>
          <a:lstStyle/>
          <a:p>
            <a:r>
              <a:rPr lang="en-US" sz="1200" dirty="0"/>
              <a:t>candle</a:t>
            </a:r>
          </a:p>
        </p:txBody>
      </p:sp>
      <p:sp>
        <p:nvSpPr>
          <p:cNvPr id="31" name="TextBox 30">
            <a:extLst>
              <a:ext uri="{FF2B5EF4-FFF2-40B4-BE49-F238E27FC236}">
                <a16:creationId xmlns:a16="http://schemas.microsoft.com/office/drawing/2014/main" id="{35076EC2-949D-4F8F-9E57-EBF374588BA7}"/>
              </a:ext>
            </a:extLst>
          </p:cNvPr>
          <p:cNvSpPr txBox="1"/>
          <p:nvPr/>
        </p:nvSpPr>
        <p:spPr>
          <a:xfrm>
            <a:off x="2962596" y="2113295"/>
            <a:ext cx="1009122" cy="276999"/>
          </a:xfrm>
          <a:prstGeom prst="rect">
            <a:avLst/>
          </a:prstGeom>
          <a:noFill/>
        </p:spPr>
        <p:txBody>
          <a:bodyPr wrap="none" rtlCol="0">
            <a:spAutoFit/>
          </a:bodyPr>
          <a:lstStyle/>
          <a:p>
            <a:r>
              <a:rPr lang="en-US" sz="1200" dirty="0"/>
              <a:t>incandescent</a:t>
            </a:r>
          </a:p>
        </p:txBody>
      </p:sp>
      <p:sp>
        <p:nvSpPr>
          <p:cNvPr id="32" name="TextBox 31">
            <a:extLst>
              <a:ext uri="{FF2B5EF4-FFF2-40B4-BE49-F238E27FC236}">
                <a16:creationId xmlns:a16="http://schemas.microsoft.com/office/drawing/2014/main" id="{432555A0-97DF-4E6C-9F78-77E984C5E82A}"/>
              </a:ext>
            </a:extLst>
          </p:cNvPr>
          <p:cNvSpPr txBox="1"/>
          <p:nvPr/>
        </p:nvSpPr>
        <p:spPr>
          <a:xfrm>
            <a:off x="4213556" y="2218684"/>
            <a:ext cx="1029577" cy="276999"/>
          </a:xfrm>
          <a:prstGeom prst="rect">
            <a:avLst/>
          </a:prstGeom>
          <a:noFill/>
        </p:spPr>
        <p:txBody>
          <a:bodyPr wrap="none" rtlCol="0">
            <a:spAutoFit/>
          </a:bodyPr>
          <a:lstStyle/>
          <a:p>
            <a:r>
              <a:rPr lang="en-US" sz="1200" dirty="0"/>
              <a:t>gas-discharge</a:t>
            </a:r>
          </a:p>
        </p:txBody>
      </p:sp>
      <p:sp>
        <p:nvSpPr>
          <p:cNvPr id="33" name="TextBox 32">
            <a:extLst>
              <a:ext uri="{FF2B5EF4-FFF2-40B4-BE49-F238E27FC236}">
                <a16:creationId xmlns:a16="http://schemas.microsoft.com/office/drawing/2014/main" id="{1DAC498E-A904-438B-9BB3-72F88702F7AD}"/>
              </a:ext>
            </a:extLst>
          </p:cNvPr>
          <p:cNvSpPr txBox="1"/>
          <p:nvPr/>
        </p:nvSpPr>
        <p:spPr>
          <a:xfrm>
            <a:off x="8331152" y="2265345"/>
            <a:ext cx="418704" cy="276999"/>
          </a:xfrm>
          <a:prstGeom prst="rect">
            <a:avLst/>
          </a:prstGeom>
          <a:noFill/>
        </p:spPr>
        <p:txBody>
          <a:bodyPr wrap="none" rtlCol="0">
            <a:spAutoFit/>
          </a:bodyPr>
          <a:lstStyle/>
          <a:p>
            <a:r>
              <a:rPr lang="en-US" sz="1200" dirty="0"/>
              <a:t>LED</a:t>
            </a:r>
          </a:p>
        </p:txBody>
      </p:sp>
      <p:sp>
        <p:nvSpPr>
          <p:cNvPr id="34" name="TextBox 33">
            <a:extLst>
              <a:ext uri="{FF2B5EF4-FFF2-40B4-BE49-F238E27FC236}">
                <a16:creationId xmlns:a16="http://schemas.microsoft.com/office/drawing/2014/main" id="{A23FBEB4-EAB0-4092-93ED-74743F128DC0}"/>
              </a:ext>
            </a:extLst>
          </p:cNvPr>
          <p:cNvSpPr txBox="1"/>
          <p:nvPr/>
        </p:nvSpPr>
        <p:spPr>
          <a:xfrm>
            <a:off x="9821325" y="2080660"/>
            <a:ext cx="484428" cy="276999"/>
          </a:xfrm>
          <a:prstGeom prst="rect">
            <a:avLst/>
          </a:prstGeom>
          <a:noFill/>
        </p:spPr>
        <p:txBody>
          <a:bodyPr wrap="none" rtlCol="0">
            <a:spAutoFit/>
          </a:bodyPr>
          <a:lstStyle/>
          <a:p>
            <a:r>
              <a:rPr lang="en-US" sz="1200" dirty="0"/>
              <a:t>laser</a:t>
            </a:r>
          </a:p>
        </p:txBody>
      </p:sp>
      <p:sp>
        <p:nvSpPr>
          <p:cNvPr id="35" name="TextBox 34">
            <a:extLst>
              <a:ext uri="{FF2B5EF4-FFF2-40B4-BE49-F238E27FC236}">
                <a16:creationId xmlns:a16="http://schemas.microsoft.com/office/drawing/2014/main" id="{7CD0B5F8-DDDC-4615-9258-938ABA2CBD36}"/>
              </a:ext>
            </a:extLst>
          </p:cNvPr>
          <p:cNvSpPr txBox="1"/>
          <p:nvPr/>
        </p:nvSpPr>
        <p:spPr>
          <a:xfrm>
            <a:off x="1794576" y="6411204"/>
            <a:ext cx="3178691" cy="369332"/>
          </a:xfrm>
          <a:prstGeom prst="rect">
            <a:avLst/>
          </a:prstGeom>
          <a:noFill/>
        </p:spPr>
        <p:txBody>
          <a:bodyPr wrap="none" rtlCol="0">
            <a:spAutoFit/>
          </a:bodyPr>
          <a:lstStyle/>
          <a:p>
            <a:r>
              <a:rPr lang="en-US" dirty="0"/>
              <a:t>Spherical Emitter – point source</a:t>
            </a:r>
          </a:p>
        </p:txBody>
      </p:sp>
      <p:sp>
        <p:nvSpPr>
          <p:cNvPr id="36" name="TextBox 35">
            <a:extLst>
              <a:ext uri="{FF2B5EF4-FFF2-40B4-BE49-F238E27FC236}">
                <a16:creationId xmlns:a16="http://schemas.microsoft.com/office/drawing/2014/main" id="{EFE100D9-AC95-4032-90A1-75D5B158BEC3}"/>
              </a:ext>
            </a:extLst>
          </p:cNvPr>
          <p:cNvSpPr txBox="1"/>
          <p:nvPr/>
        </p:nvSpPr>
        <p:spPr>
          <a:xfrm>
            <a:off x="7636672" y="6421547"/>
            <a:ext cx="3244734" cy="369332"/>
          </a:xfrm>
          <a:prstGeom prst="rect">
            <a:avLst/>
          </a:prstGeom>
          <a:noFill/>
        </p:spPr>
        <p:txBody>
          <a:bodyPr wrap="none" rtlCol="0">
            <a:spAutoFit/>
          </a:bodyPr>
          <a:lstStyle/>
          <a:p>
            <a:r>
              <a:rPr lang="en-US" dirty="0"/>
              <a:t>Flat Emitter – Lambertian source</a:t>
            </a:r>
          </a:p>
        </p:txBody>
      </p:sp>
    </p:spTree>
    <p:extLst>
      <p:ext uri="{BB962C8B-B14F-4D97-AF65-F5344CB8AC3E}">
        <p14:creationId xmlns:p14="http://schemas.microsoft.com/office/powerpoint/2010/main" val="582769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 11. - The 3D surface plot shown here is the xy projection of $I= I_{\max}\,\text{cos}(\phi)$. As expected, the projections are circles on the xy-plane and each circle has a corresponding z value determined by ρ cos(ϕ). The z values here provide the normalized I values and we have assumed $\rho _{\max}$ to be 1. The x and y units are in distance where their ranges are constrained by the x and y lengths of the LED light emitting surface. Here these lengths are both normalized to be 2 units of distance.">
            <a:extLst>
              <a:ext uri="{FF2B5EF4-FFF2-40B4-BE49-F238E27FC236}">
                <a16:creationId xmlns:a16="http://schemas.microsoft.com/office/drawing/2014/main" id="{DAAB6C3F-14A7-4FEC-93F1-1D365C5245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1211" y="3941746"/>
            <a:ext cx="2792632" cy="23508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Understanding Photometry - Konica Minolta Color, Light, and Display  Measuring Instruments">
            <a:extLst>
              <a:ext uri="{FF2B5EF4-FFF2-40B4-BE49-F238E27FC236}">
                <a16:creationId xmlns:a16="http://schemas.microsoft.com/office/drawing/2014/main" id="{BD1FCEC5-2A19-42E5-9A7C-C9BD5D8DF52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89902" y="1854032"/>
            <a:ext cx="5928995" cy="3362325"/>
          </a:xfrm>
          <a:prstGeom prst="rect">
            <a:avLst/>
          </a:prstGeom>
          <a:noFill/>
          <a:ln>
            <a:noFill/>
          </a:ln>
        </p:spPr>
      </p:pic>
      <p:sp>
        <p:nvSpPr>
          <p:cNvPr id="2" name="TextBox 1">
            <a:extLst>
              <a:ext uri="{FF2B5EF4-FFF2-40B4-BE49-F238E27FC236}">
                <a16:creationId xmlns:a16="http://schemas.microsoft.com/office/drawing/2014/main" id="{0F1E685B-237E-4544-B42A-CC4FBAF3BCEC}"/>
              </a:ext>
            </a:extLst>
          </p:cNvPr>
          <p:cNvSpPr txBox="1"/>
          <p:nvPr/>
        </p:nvSpPr>
        <p:spPr>
          <a:xfrm>
            <a:off x="2215711" y="6389461"/>
            <a:ext cx="2036070" cy="369332"/>
          </a:xfrm>
          <a:prstGeom prst="rect">
            <a:avLst/>
          </a:prstGeom>
          <a:noFill/>
        </p:spPr>
        <p:txBody>
          <a:bodyPr wrap="none" rtlCol="0">
            <a:spAutoFit/>
          </a:bodyPr>
          <a:lstStyle/>
          <a:p>
            <a:r>
              <a:rPr lang="en-US" dirty="0"/>
              <a:t>Uniform Luminance</a:t>
            </a:r>
          </a:p>
        </p:txBody>
      </p:sp>
      <p:sp>
        <p:nvSpPr>
          <p:cNvPr id="6" name="TextBox 5">
            <a:extLst>
              <a:ext uri="{FF2B5EF4-FFF2-40B4-BE49-F238E27FC236}">
                <a16:creationId xmlns:a16="http://schemas.microsoft.com/office/drawing/2014/main" id="{1ECE4452-5864-4419-B271-CE6C7F7C699F}"/>
              </a:ext>
            </a:extLst>
          </p:cNvPr>
          <p:cNvSpPr txBox="1"/>
          <p:nvPr/>
        </p:nvSpPr>
        <p:spPr>
          <a:xfrm>
            <a:off x="8327288" y="6381072"/>
            <a:ext cx="2473691" cy="369332"/>
          </a:xfrm>
          <a:prstGeom prst="rect">
            <a:avLst/>
          </a:prstGeom>
          <a:noFill/>
        </p:spPr>
        <p:txBody>
          <a:bodyPr wrap="none" rtlCol="0">
            <a:spAutoFit/>
          </a:bodyPr>
          <a:lstStyle/>
          <a:p>
            <a:r>
              <a:rPr lang="en-US" dirty="0"/>
              <a:t>Non-uniform Luminance</a:t>
            </a:r>
          </a:p>
        </p:txBody>
      </p:sp>
      <p:sp>
        <p:nvSpPr>
          <p:cNvPr id="7" name="TextBox 6">
            <a:extLst>
              <a:ext uri="{FF2B5EF4-FFF2-40B4-BE49-F238E27FC236}">
                <a16:creationId xmlns:a16="http://schemas.microsoft.com/office/drawing/2014/main" id="{47FC81F0-B726-458D-855F-DBB8C4E2104F}"/>
              </a:ext>
            </a:extLst>
          </p:cNvPr>
          <p:cNvSpPr txBox="1"/>
          <p:nvPr/>
        </p:nvSpPr>
        <p:spPr>
          <a:xfrm>
            <a:off x="5093963" y="527133"/>
            <a:ext cx="2004075" cy="584775"/>
          </a:xfrm>
          <a:prstGeom prst="rect">
            <a:avLst/>
          </a:prstGeom>
          <a:noFill/>
        </p:spPr>
        <p:txBody>
          <a:bodyPr wrap="none" rtlCol="0">
            <a:spAutoFit/>
          </a:bodyPr>
          <a:lstStyle/>
          <a:p>
            <a:r>
              <a:rPr lang="en-US" sz="3200" dirty="0"/>
              <a:t>Luminance</a:t>
            </a:r>
          </a:p>
        </p:txBody>
      </p:sp>
      <p:pic>
        <p:nvPicPr>
          <p:cNvPr id="3078" name="Picture 6">
            <a:extLst>
              <a:ext uri="{FF2B5EF4-FFF2-40B4-BE49-F238E27FC236}">
                <a16:creationId xmlns:a16="http://schemas.microsoft.com/office/drawing/2014/main" id="{6E14544E-D402-4730-AC25-916D32740C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4493" y="1185760"/>
            <a:ext cx="2453108" cy="2476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611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 outdoor, light&#10;&#10;Description automatically generated">
            <a:extLst>
              <a:ext uri="{FF2B5EF4-FFF2-40B4-BE49-F238E27FC236}">
                <a16:creationId xmlns:a16="http://schemas.microsoft.com/office/drawing/2014/main" id="{4F91429D-561A-4FE3-BB7F-F74D3609628F}"/>
              </a:ext>
            </a:extLst>
          </p:cNvPr>
          <p:cNvPicPr>
            <a:picLocks noChangeAspect="1"/>
          </p:cNvPicPr>
          <p:nvPr/>
        </p:nvPicPr>
        <p:blipFill>
          <a:blip r:embed="rId2"/>
          <a:stretch>
            <a:fillRect/>
          </a:stretch>
        </p:blipFill>
        <p:spPr>
          <a:xfrm>
            <a:off x="1380544" y="1208864"/>
            <a:ext cx="3609975" cy="3429000"/>
          </a:xfrm>
          <a:prstGeom prst="rect">
            <a:avLst/>
          </a:prstGeom>
        </p:spPr>
      </p:pic>
      <p:pic>
        <p:nvPicPr>
          <p:cNvPr id="5" name="Picture 4" descr="A picture containing text, outdoor, road, street&#10;&#10;Description automatically generated">
            <a:extLst>
              <a:ext uri="{FF2B5EF4-FFF2-40B4-BE49-F238E27FC236}">
                <a16:creationId xmlns:a16="http://schemas.microsoft.com/office/drawing/2014/main" id="{3598F45D-009C-470C-839A-AB3AAAB08E26}"/>
              </a:ext>
            </a:extLst>
          </p:cNvPr>
          <p:cNvPicPr>
            <a:picLocks noChangeAspect="1"/>
          </p:cNvPicPr>
          <p:nvPr/>
        </p:nvPicPr>
        <p:blipFill>
          <a:blip r:embed="rId3"/>
          <a:stretch>
            <a:fillRect/>
          </a:stretch>
        </p:blipFill>
        <p:spPr>
          <a:xfrm>
            <a:off x="7006566" y="1219834"/>
            <a:ext cx="3375107" cy="3463154"/>
          </a:xfrm>
          <a:prstGeom prst="rect">
            <a:avLst/>
          </a:prstGeom>
        </p:spPr>
      </p:pic>
      <p:sp>
        <p:nvSpPr>
          <p:cNvPr id="6" name="TextBox 5">
            <a:extLst>
              <a:ext uri="{FF2B5EF4-FFF2-40B4-BE49-F238E27FC236}">
                <a16:creationId xmlns:a16="http://schemas.microsoft.com/office/drawing/2014/main" id="{C450784A-48D9-45A4-8B4F-371FFE68CF84}"/>
              </a:ext>
            </a:extLst>
          </p:cNvPr>
          <p:cNvSpPr txBox="1"/>
          <p:nvPr/>
        </p:nvSpPr>
        <p:spPr>
          <a:xfrm>
            <a:off x="5080000" y="301083"/>
            <a:ext cx="2032000" cy="584775"/>
          </a:xfrm>
          <a:prstGeom prst="rect">
            <a:avLst/>
          </a:prstGeom>
          <a:noFill/>
        </p:spPr>
        <p:txBody>
          <a:bodyPr wrap="square" rtlCol="0">
            <a:spAutoFit/>
          </a:bodyPr>
          <a:lstStyle/>
          <a:p>
            <a:r>
              <a:rPr lang="en-US" sz="3200" dirty="0"/>
              <a:t>HPS v. LED</a:t>
            </a:r>
          </a:p>
        </p:txBody>
      </p:sp>
      <p:sp>
        <p:nvSpPr>
          <p:cNvPr id="7" name="TextBox 6">
            <a:extLst>
              <a:ext uri="{FF2B5EF4-FFF2-40B4-BE49-F238E27FC236}">
                <a16:creationId xmlns:a16="http://schemas.microsoft.com/office/drawing/2014/main" id="{DE2AE6FE-06BF-4D24-BADD-23ABE087577A}"/>
              </a:ext>
            </a:extLst>
          </p:cNvPr>
          <p:cNvSpPr txBox="1"/>
          <p:nvPr/>
        </p:nvSpPr>
        <p:spPr>
          <a:xfrm>
            <a:off x="1270737" y="5467927"/>
            <a:ext cx="9650527" cy="369332"/>
          </a:xfrm>
          <a:prstGeom prst="rect">
            <a:avLst/>
          </a:prstGeom>
          <a:noFill/>
        </p:spPr>
        <p:txBody>
          <a:bodyPr wrap="none" rtlCol="0">
            <a:spAutoFit/>
          </a:bodyPr>
          <a:lstStyle/>
          <a:p>
            <a:r>
              <a:rPr lang="en-US" dirty="0"/>
              <a:t>Safer?                Protecting Natural Night?                Calmer?                  More Stars?                 Less Glare?</a:t>
            </a:r>
          </a:p>
        </p:txBody>
      </p:sp>
      <p:sp>
        <p:nvSpPr>
          <p:cNvPr id="8" name="TextBox 7">
            <a:extLst>
              <a:ext uri="{FF2B5EF4-FFF2-40B4-BE49-F238E27FC236}">
                <a16:creationId xmlns:a16="http://schemas.microsoft.com/office/drawing/2014/main" id="{E06C6099-D669-4097-9AEF-8B1430A7111D}"/>
              </a:ext>
            </a:extLst>
          </p:cNvPr>
          <p:cNvSpPr txBox="1"/>
          <p:nvPr/>
        </p:nvSpPr>
        <p:spPr>
          <a:xfrm>
            <a:off x="2198256" y="4627423"/>
            <a:ext cx="2232086" cy="369332"/>
          </a:xfrm>
          <a:prstGeom prst="rect">
            <a:avLst/>
          </a:prstGeom>
          <a:noFill/>
        </p:spPr>
        <p:txBody>
          <a:bodyPr wrap="none" rtlCol="0">
            <a:spAutoFit/>
          </a:bodyPr>
          <a:lstStyle/>
          <a:p>
            <a:r>
              <a:rPr lang="en-US" dirty="0"/>
              <a:t>High Pressure Sodium</a:t>
            </a:r>
          </a:p>
        </p:txBody>
      </p:sp>
      <p:sp>
        <p:nvSpPr>
          <p:cNvPr id="10" name="TextBox 9">
            <a:extLst>
              <a:ext uri="{FF2B5EF4-FFF2-40B4-BE49-F238E27FC236}">
                <a16:creationId xmlns:a16="http://schemas.microsoft.com/office/drawing/2014/main" id="{D93546CB-1751-48F5-A90E-D0388042F4C4}"/>
              </a:ext>
            </a:extLst>
          </p:cNvPr>
          <p:cNvSpPr txBox="1"/>
          <p:nvPr/>
        </p:nvSpPr>
        <p:spPr>
          <a:xfrm>
            <a:off x="7800108" y="4661491"/>
            <a:ext cx="2085251" cy="369332"/>
          </a:xfrm>
          <a:prstGeom prst="rect">
            <a:avLst/>
          </a:prstGeom>
          <a:noFill/>
        </p:spPr>
        <p:txBody>
          <a:bodyPr wrap="none" rtlCol="0">
            <a:spAutoFit/>
          </a:bodyPr>
          <a:lstStyle/>
          <a:p>
            <a:r>
              <a:rPr lang="en-US" dirty="0"/>
              <a:t>Light Emitting Diode</a:t>
            </a:r>
          </a:p>
        </p:txBody>
      </p:sp>
    </p:spTree>
    <p:extLst>
      <p:ext uri="{BB962C8B-B14F-4D97-AF65-F5344CB8AC3E}">
        <p14:creationId xmlns:p14="http://schemas.microsoft.com/office/powerpoint/2010/main" val="1103554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4CD810-4B0C-4990-9A47-FE5A277D18BD}"/>
              </a:ext>
            </a:extLst>
          </p:cNvPr>
          <p:cNvSpPr txBox="1"/>
          <p:nvPr/>
        </p:nvSpPr>
        <p:spPr>
          <a:xfrm>
            <a:off x="1560353" y="629267"/>
            <a:ext cx="7810150" cy="84855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kern="1200" dirty="0">
                <a:solidFill>
                  <a:schemeClr val="tx1"/>
                </a:solidFill>
                <a:latin typeface="+mj-lt"/>
                <a:ea typeface="+mj-ea"/>
                <a:cs typeface="+mj-cs"/>
              </a:rPr>
              <a:t>LED is a Dangerous, Discriminatory, Low-quality Light</a:t>
            </a:r>
          </a:p>
        </p:txBody>
      </p:sp>
      <p:sp>
        <p:nvSpPr>
          <p:cNvPr id="3" name="TextBox 2">
            <a:extLst>
              <a:ext uri="{FF2B5EF4-FFF2-40B4-BE49-F238E27FC236}">
                <a16:creationId xmlns:a16="http://schemas.microsoft.com/office/drawing/2014/main" id="{9951F173-D4DA-4946-AC32-B9F1ECB42D95}"/>
              </a:ext>
            </a:extLst>
          </p:cNvPr>
          <p:cNvSpPr txBox="1"/>
          <p:nvPr/>
        </p:nvSpPr>
        <p:spPr>
          <a:xfrm>
            <a:off x="120073" y="2438401"/>
            <a:ext cx="7315200" cy="379033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Lambertian shape has an intense peak in the middle.</a:t>
            </a:r>
          </a:p>
          <a:p>
            <a:pPr>
              <a:lnSpc>
                <a:spcPct val="90000"/>
              </a:lnSpc>
              <a:spcAft>
                <a:spcPts val="600"/>
              </a:spcAft>
            </a:pPr>
            <a:endParaRPr lang="en-US" sz="2000" dirty="0"/>
          </a:p>
          <a:p>
            <a:pPr indent="-228600">
              <a:lnSpc>
                <a:spcPct val="90000"/>
              </a:lnSpc>
              <a:spcAft>
                <a:spcPts val="600"/>
              </a:spcAft>
              <a:buFont typeface="Arial" panose="020B0604020202020204" pitchFamily="34" charset="0"/>
              <a:buChar char="•"/>
            </a:pPr>
            <a:r>
              <a:rPr lang="en-US" sz="2000" dirty="0"/>
              <a:t>Non-uniform luminance is not appropriate for quality illumination.</a:t>
            </a:r>
          </a:p>
          <a:p>
            <a:pPr>
              <a:lnSpc>
                <a:spcPct val="90000"/>
              </a:lnSpc>
              <a:spcAft>
                <a:spcPts val="600"/>
              </a:spcAft>
            </a:pPr>
            <a:endParaRPr lang="en-US" sz="2000" dirty="0"/>
          </a:p>
          <a:p>
            <a:pPr indent="-228600">
              <a:lnSpc>
                <a:spcPct val="90000"/>
              </a:lnSpc>
              <a:spcAft>
                <a:spcPts val="600"/>
              </a:spcAft>
              <a:buFont typeface="Arial" panose="020B0604020202020204" pitchFamily="34" charset="0"/>
              <a:buChar char="•"/>
            </a:pPr>
            <a:r>
              <a:rPr lang="en-US" sz="2000" dirty="0"/>
              <a:t>Increased light pollution and toxicity due to high energy blue light and directed beam.</a:t>
            </a:r>
          </a:p>
          <a:p>
            <a:pPr>
              <a:lnSpc>
                <a:spcPct val="90000"/>
              </a:lnSpc>
              <a:spcAft>
                <a:spcPts val="600"/>
              </a:spcAft>
            </a:pPr>
            <a:endParaRPr lang="en-US" sz="2000" dirty="0"/>
          </a:p>
          <a:p>
            <a:pPr indent="-228600">
              <a:lnSpc>
                <a:spcPct val="90000"/>
              </a:lnSpc>
              <a:spcAft>
                <a:spcPts val="600"/>
              </a:spcAft>
              <a:buFont typeface="Arial" panose="020B0604020202020204" pitchFamily="34" charset="0"/>
              <a:buChar char="•"/>
            </a:pPr>
            <a:r>
              <a:rPr lang="en-US" sz="2000" dirty="0"/>
              <a:t>No standards or government regulations have been written for this type of non-uniform luminance.</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Seizures, migraines, psychological trauma.</a:t>
            </a:r>
          </a:p>
        </p:txBody>
      </p:sp>
      <p:pic>
        <p:nvPicPr>
          <p:cNvPr id="7" name="Picture 6" descr="Diagram&#10;&#10;Description automatically generated">
            <a:extLst>
              <a:ext uri="{FF2B5EF4-FFF2-40B4-BE49-F238E27FC236}">
                <a16:creationId xmlns:a16="http://schemas.microsoft.com/office/drawing/2014/main" id="{33714094-C2D7-4D8B-AD19-75B919AC386B}"/>
              </a:ext>
            </a:extLst>
          </p:cNvPr>
          <p:cNvPicPr>
            <a:picLocks noChangeAspect="1"/>
          </p:cNvPicPr>
          <p:nvPr/>
        </p:nvPicPr>
        <p:blipFill>
          <a:blip r:embed="rId2"/>
          <a:stretch>
            <a:fillRect/>
          </a:stretch>
        </p:blipFill>
        <p:spPr>
          <a:xfrm>
            <a:off x="7622291" y="2376053"/>
            <a:ext cx="4321115" cy="2713744"/>
          </a:xfrm>
          <a:prstGeom prst="rect">
            <a:avLst/>
          </a:prstGeom>
        </p:spPr>
      </p:pic>
    </p:spTree>
    <p:extLst>
      <p:ext uri="{BB962C8B-B14F-4D97-AF65-F5344CB8AC3E}">
        <p14:creationId xmlns:p14="http://schemas.microsoft.com/office/powerpoint/2010/main" val="3180745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028293-870E-4151-A418-A7AA4133D6AF}"/>
              </a:ext>
            </a:extLst>
          </p:cNvPr>
          <p:cNvSpPr txBox="1"/>
          <p:nvPr/>
        </p:nvSpPr>
        <p:spPr>
          <a:xfrm>
            <a:off x="5055766" y="301083"/>
            <a:ext cx="2080469" cy="584775"/>
          </a:xfrm>
          <a:prstGeom prst="rect">
            <a:avLst/>
          </a:prstGeom>
          <a:noFill/>
        </p:spPr>
        <p:txBody>
          <a:bodyPr wrap="square" rtlCol="0">
            <a:spAutoFit/>
          </a:bodyPr>
          <a:lstStyle/>
          <a:p>
            <a:r>
              <a:rPr lang="en-US" sz="3200" dirty="0"/>
              <a:t>Energy Use</a:t>
            </a:r>
          </a:p>
        </p:txBody>
      </p:sp>
      <p:sp>
        <p:nvSpPr>
          <p:cNvPr id="3" name="TextBox 2">
            <a:extLst>
              <a:ext uri="{FF2B5EF4-FFF2-40B4-BE49-F238E27FC236}">
                <a16:creationId xmlns:a16="http://schemas.microsoft.com/office/drawing/2014/main" id="{6BAC8E59-70E7-4511-9443-34CB00255555}"/>
              </a:ext>
            </a:extLst>
          </p:cNvPr>
          <p:cNvSpPr txBox="1"/>
          <p:nvPr/>
        </p:nvSpPr>
        <p:spPr>
          <a:xfrm>
            <a:off x="1082180" y="1577130"/>
            <a:ext cx="9638950" cy="369332"/>
          </a:xfrm>
          <a:prstGeom prst="rect">
            <a:avLst/>
          </a:prstGeom>
          <a:noFill/>
        </p:spPr>
        <p:txBody>
          <a:bodyPr wrap="square" rtlCol="0">
            <a:spAutoFit/>
          </a:bodyPr>
          <a:lstStyle/>
          <a:p>
            <a:pPr marL="285750" indent="-285750">
              <a:buFont typeface="Arial" panose="020B0604020202020204" pitchFamily="34" charset="0"/>
              <a:buChar char="•"/>
            </a:pPr>
            <a:r>
              <a:rPr lang="en-US" dirty="0"/>
              <a:t>Cannot compare HPS to LED for energy use because HPS is spherical, but LED is directed-beam.</a:t>
            </a:r>
          </a:p>
        </p:txBody>
      </p:sp>
      <p:sp>
        <p:nvSpPr>
          <p:cNvPr id="4" name="TextBox 3">
            <a:extLst>
              <a:ext uri="{FF2B5EF4-FFF2-40B4-BE49-F238E27FC236}">
                <a16:creationId xmlns:a16="http://schemas.microsoft.com/office/drawing/2014/main" id="{3A7C659C-5261-4C5D-8E08-60BD85EC127A}"/>
              </a:ext>
            </a:extLst>
          </p:cNvPr>
          <p:cNvSpPr txBox="1"/>
          <p:nvPr/>
        </p:nvSpPr>
        <p:spPr>
          <a:xfrm>
            <a:off x="1082180" y="2158910"/>
            <a:ext cx="9638950" cy="369332"/>
          </a:xfrm>
          <a:prstGeom prst="rect">
            <a:avLst/>
          </a:prstGeom>
          <a:noFill/>
        </p:spPr>
        <p:txBody>
          <a:bodyPr wrap="square" rtlCol="0">
            <a:spAutoFit/>
          </a:bodyPr>
          <a:lstStyle/>
          <a:p>
            <a:pPr marL="285750" indent="-285750">
              <a:buFont typeface="Arial" panose="020B0604020202020204" pitchFamily="34" charset="0"/>
              <a:buChar char="•"/>
            </a:pPr>
            <a:r>
              <a:rPr lang="en-US" dirty="0"/>
              <a:t>Half of Pittsburgh’s streetlight operating costs are fixed costs.</a:t>
            </a:r>
          </a:p>
        </p:txBody>
      </p:sp>
      <p:sp>
        <p:nvSpPr>
          <p:cNvPr id="5" name="TextBox 4">
            <a:extLst>
              <a:ext uri="{FF2B5EF4-FFF2-40B4-BE49-F238E27FC236}">
                <a16:creationId xmlns:a16="http://schemas.microsoft.com/office/drawing/2014/main" id="{2EE1D945-6E6A-4281-9424-418860A9DE37}"/>
              </a:ext>
            </a:extLst>
          </p:cNvPr>
          <p:cNvSpPr txBox="1"/>
          <p:nvPr/>
        </p:nvSpPr>
        <p:spPr>
          <a:xfrm>
            <a:off x="1082180" y="2740689"/>
            <a:ext cx="9638950" cy="369332"/>
          </a:xfrm>
          <a:prstGeom prst="rect">
            <a:avLst/>
          </a:prstGeom>
          <a:noFill/>
        </p:spPr>
        <p:txBody>
          <a:bodyPr wrap="square" rtlCol="0">
            <a:spAutoFit/>
          </a:bodyPr>
          <a:lstStyle/>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Duquesne Lighting Company</a:t>
            </a:r>
            <a:r>
              <a:rPr lang="en-US" dirty="0"/>
              <a:t> charges the same rate whether the light is on all night or off all night.</a:t>
            </a:r>
          </a:p>
        </p:txBody>
      </p:sp>
      <p:sp>
        <p:nvSpPr>
          <p:cNvPr id="6" name="TextBox 5">
            <a:extLst>
              <a:ext uri="{FF2B5EF4-FFF2-40B4-BE49-F238E27FC236}">
                <a16:creationId xmlns:a16="http://schemas.microsoft.com/office/drawing/2014/main" id="{9AF5F828-950C-44F6-851D-473E65AE7ADB}"/>
              </a:ext>
            </a:extLst>
          </p:cNvPr>
          <p:cNvSpPr txBox="1"/>
          <p:nvPr/>
        </p:nvSpPr>
        <p:spPr>
          <a:xfrm>
            <a:off x="1082180" y="3322468"/>
            <a:ext cx="9638950" cy="369332"/>
          </a:xfrm>
          <a:prstGeom prst="rect">
            <a:avLst/>
          </a:prstGeom>
          <a:noFill/>
        </p:spPr>
        <p:txBody>
          <a:bodyPr wrap="square" rtlCol="0">
            <a:spAutoFit/>
          </a:bodyPr>
          <a:lstStyle/>
          <a:p>
            <a:pPr marL="285750" indent="-285750">
              <a:buFont typeface="Arial" panose="020B0604020202020204" pitchFamily="34" charset="0"/>
              <a:buChar char="•"/>
            </a:pPr>
            <a:r>
              <a:rPr lang="en-US" dirty="0"/>
              <a:t>Installing new streetlights will increase energy use</a:t>
            </a:r>
          </a:p>
        </p:txBody>
      </p:sp>
      <p:sp>
        <p:nvSpPr>
          <p:cNvPr id="7" name="TextBox 6">
            <a:extLst>
              <a:ext uri="{FF2B5EF4-FFF2-40B4-BE49-F238E27FC236}">
                <a16:creationId xmlns:a16="http://schemas.microsoft.com/office/drawing/2014/main" id="{ABBA1141-A5F3-4A9D-8DE6-E08D7FB9CD48}"/>
              </a:ext>
            </a:extLst>
          </p:cNvPr>
          <p:cNvSpPr txBox="1"/>
          <p:nvPr/>
        </p:nvSpPr>
        <p:spPr>
          <a:xfrm>
            <a:off x="1082180" y="3904247"/>
            <a:ext cx="9638950" cy="369332"/>
          </a:xfrm>
          <a:prstGeom prst="rect">
            <a:avLst/>
          </a:prstGeom>
          <a:noFill/>
        </p:spPr>
        <p:txBody>
          <a:bodyPr wrap="square" rtlCol="0">
            <a:spAutoFit/>
          </a:bodyPr>
          <a:lstStyle/>
          <a:p>
            <a:pPr marL="285750" indent="-285750">
              <a:buFont typeface="Arial" panose="020B0604020202020204" pitchFamily="34" charset="0"/>
              <a:buChar char="•"/>
            </a:pPr>
            <a:r>
              <a:rPr lang="en-US" dirty="0"/>
              <a:t>HPS between 80 lumens/watt and 150 lumens/watt.  LED is 120 lumens/watt.</a:t>
            </a:r>
          </a:p>
        </p:txBody>
      </p:sp>
      <p:sp>
        <p:nvSpPr>
          <p:cNvPr id="8" name="TextBox 7">
            <a:extLst>
              <a:ext uri="{FF2B5EF4-FFF2-40B4-BE49-F238E27FC236}">
                <a16:creationId xmlns:a16="http://schemas.microsoft.com/office/drawing/2014/main" id="{B93AA1D9-AE6A-4975-887E-41394FCFA9F4}"/>
              </a:ext>
            </a:extLst>
          </p:cNvPr>
          <p:cNvSpPr txBox="1"/>
          <p:nvPr/>
        </p:nvSpPr>
        <p:spPr>
          <a:xfrm>
            <a:off x="1082180" y="4486026"/>
            <a:ext cx="9638950" cy="369332"/>
          </a:xfrm>
          <a:prstGeom prst="rect">
            <a:avLst/>
          </a:prstGeom>
          <a:noFill/>
        </p:spPr>
        <p:txBody>
          <a:bodyPr wrap="square" rtlCol="0">
            <a:spAutoFit/>
          </a:bodyPr>
          <a:lstStyle/>
          <a:p>
            <a:pPr marL="285750" indent="-285750">
              <a:buFont typeface="Arial" panose="020B0604020202020204" pitchFamily="34" charset="0"/>
              <a:buChar char="•"/>
            </a:pPr>
            <a:r>
              <a:rPr lang="en-US" dirty="0"/>
              <a:t>Human eye rod cells are 7 times more energy efficient than cone cells.</a:t>
            </a:r>
          </a:p>
        </p:txBody>
      </p:sp>
      <p:sp>
        <p:nvSpPr>
          <p:cNvPr id="9" name="TextBox 8">
            <a:extLst>
              <a:ext uri="{FF2B5EF4-FFF2-40B4-BE49-F238E27FC236}">
                <a16:creationId xmlns:a16="http://schemas.microsoft.com/office/drawing/2014/main" id="{A9CB7584-DFEC-4597-A3BA-D1E0D4964B53}"/>
              </a:ext>
            </a:extLst>
          </p:cNvPr>
          <p:cNvSpPr txBox="1"/>
          <p:nvPr/>
        </p:nvSpPr>
        <p:spPr>
          <a:xfrm>
            <a:off x="1082180" y="5067807"/>
            <a:ext cx="9638950" cy="369332"/>
          </a:xfrm>
          <a:prstGeom prst="rect">
            <a:avLst/>
          </a:prstGeom>
          <a:noFill/>
        </p:spPr>
        <p:txBody>
          <a:bodyPr wrap="square" rtlCol="0">
            <a:spAutoFit/>
          </a:bodyPr>
          <a:lstStyle/>
          <a:p>
            <a:pPr marL="285750" indent="-285750">
              <a:buFont typeface="Arial" panose="020B0604020202020204" pitchFamily="34" charset="0"/>
              <a:buChar char="•"/>
            </a:pPr>
            <a:r>
              <a:rPr lang="en-US" dirty="0"/>
              <a:t>Reducing 100-watt HPS to 50-watt HPS uses 50% less energy.</a:t>
            </a:r>
          </a:p>
        </p:txBody>
      </p:sp>
    </p:spTree>
    <p:extLst>
      <p:ext uri="{BB962C8B-B14F-4D97-AF65-F5344CB8AC3E}">
        <p14:creationId xmlns:p14="http://schemas.microsoft.com/office/powerpoint/2010/main" val="1912037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201B55-AF4E-4601-9E07-1B36037CD135}"/>
              </a:ext>
            </a:extLst>
          </p:cNvPr>
          <p:cNvSpPr txBox="1"/>
          <p:nvPr/>
        </p:nvSpPr>
        <p:spPr>
          <a:xfrm>
            <a:off x="5092952" y="365760"/>
            <a:ext cx="2223302" cy="584775"/>
          </a:xfrm>
          <a:prstGeom prst="rect">
            <a:avLst/>
          </a:prstGeom>
          <a:noFill/>
        </p:spPr>
        <p:txBody>
          <a:bodyPr wrap="none" rtlCol="0">
            <a:spAutoFit/>
          </a:bodyPr>
          <a:lstStyle/>
          <a:p>
            <a:pPr algn="ctr"/>
            <a:r>
              <a:rPr lang="en-US" sz="3200" dirty="0"/>
              <a:t>Eye Damage</a:t>
            </a:r>
          </a:p>
        </p:txBody>
      </p:sp>
      <p:pic>
        <p:nvPicPr>
          <p:cNvPr id="4" name="Picture 3" descr="Diagram&#10;&#10;Description automatically generated">
            <a:extLst>
              <a:ext uri="{FF2B5EF4-FFF2-40B4-BE49-F238E27FC236}">
                <a16:creationId xmlns:a16="http://schemas.microsoft.com/office/drawing/2014/main" id="{290A4486-3474-43C8-A9E9-97C6DF92B16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78996" y="3777400"/>
            <a:ext cx="4859655" cy="2647950"/>
          </a:xfrm>
          <a:prstGeom prst="rect">
            <a:avLst/>
          </a:prstGeom>
          <a:noFill/>
          <a:ln>
            <a:noFill/>
          </a:ln>
        </p:spPr>
      </p:pic>
      <p:pic>
        <p:nvPicPr>
          <p:cNvPr id="5" name="Picture 4" descr="The Problem with LED Street Lights in Pittsburgh and Beyond">
            <a:extLst>
              <a:ext uri="{FF2B5EF4-FFF2-40B4-BE49-F238E27FC236}">
                <a16:creationId xmlns:a16="http://schemas.microsoft.com/office/drawing/2014/main" id="{CD317BD7-6A6E-4001-8E1F-EC912667078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343227" y="3743122"/>
            <a:ext cx="4469765" cy="2438400"/>
          </a:xfrm>
          <a:prstGeom prst="rect">
            <a:avLst/>
          </a:prstGeom>
          <a:noFill/>
          <a:ln>
            <a:noFill/>
          </a:ln>
        </p:spPr>
      </p:pic>
      <p:sp>
        <p:nvSpPr>
          <p:cNvPr id="6" name="TextBox 5">
            <a:extLst>
              <a:ext uri="{FF2B5EF4-FFF2-40B4-BE49-F238E27FC236}">
                <a16:creationId xmlns:a16="http://schemas.microsoft.com/office/drawing/2014/main" id="{364E5CCB-F607-41FA-8731-7EC7C6642EB9}"/>
              </a:ext>
            </a:extLst>
          </p:cNvPr>
          <p:cNvSpPr txBox="1"/>
          <p:nvPr/>
        </p:nvSpPr>
        <p:spPr>
          <a:xfrm>
            <a:off x="7594897" y="6261577"/>
            <a:ext cx="4283914" cy="369332"/>
          </a:xfrm>
          <a:prstGeom prst="rect">
            <a:avLst/>
          </a:prstGeom>
          <a:noFill/>
        </p:spPr>
        <p:txBody>
          <a:bodyPr wrap="square" rtlCol="0">
            <a:spAutoFit/>
          </a:bodyPr>
          <a:lstStyle/>
          <a:p>
            <a:r>
              <a:rPr lang="en-US" dirty="0"/>
              <a:t>LED light shining directly into viewer’s eyes</a:t>
            </a:r>
          </a:p>
        </p:txBody>
      </p:sp>
      <p:sp>
        <p:nvSpPr>
          <p:cNvPr id="7" name="TextBox 6">
            <a:extLst>
              <a:ext uri="{FF2B5EF4-FFF2-40B4-BE49-F238E27FC236}">
                <a16:creationId xmlns:a16="http://schemas.microsoft.com/office/drawing/2014/main" id="{0765448D-179F-41B9-B5E2-93861B95F0AD}"/>
              </a:ext>
            </a:extLst>
          </p:cNvPr>
          <p:cNvSpPr txBox="1"/>
          <p:nvPr/>
        </p:nvSpPr>
        <p:spPr>
          <a:xfrm>
            <a:off x="6051291" y="1163040"/>
            <a:ext cx="6014907" cy="2492990"/>
          </a:xfrm>
          <a:prstGeom prst="rect">
            <a:avLst/>
          </a:prstGeom>
          <a:noFill/>
        </p:spPr>
        <p:txBody>
          <a:bodyPr wrap="square" rtlCol="0">
            <a:spAutoFit/>
          </a:bodyPr>
          <a:lstStyle/>
          <a:p>
            <a:r>
              <a:rPr lang="en-US" b="0" i="0" dirty="0">
                <a:solidFill>
                  <a:srgbClr val="222222"/>
                </a:solidFill>
                <a:effectLst/>
                <a:latin typeface="Arial" panose="020B0604020202020204" pitchFamily="34" charset="0"/>
              </a:rPr>
              <a:t>Moonlight:   3 nits = .0004 </a:t>
            </a:r>
            <a:r>
              <a:rPr lang="en-US" b="0" i="0" dirty="0" err="1">
                <a:solidFill>
                  <a:srgbClr val="222222"/>
                </a:solidFill>
                <a:effectLst/>
                <a:latin typeface="Arial" panose="020B0604020202020204" pitchFamily="34" charset="0"/>
              </a:rPr>
              <a:t>mW</a:t>
            </a:r>
            <a:r>
              <a:rPr lang="en-US" b="0" i="0" dirty="0">
                <a:solidFill>
                  <a:srgbClr val="222222"/>
                </a:solidFill>
                <a:effectLst/>
                <a:latin typeface="Arial" panose="020B0604020202020204" pitchFamily="34" charset="0"/>
              </a:rPr>
              <a:t>/cm</a:t>
            </a:r>
            <a:r>
              <a:rPr lang="en-US" b="0" i="0" baseline="30000" dirty="0">
                <a:solidFill>
                  <a:srgbClr val="222222"/>
                </a:solidFill>
                <a:effectLst/>
                <a:latin typeface="Arial" panose="020B0604020202020204" pitchFamily="34" charset="0"/>
              </a:rPr>
              <a:t>2</a:t>
            </a:r>
            <a:r>
              <a:rPr lang="en-US" b="0" i="0" dirty="0">
                <a:solidFill>
                  <a:srgbClr val="222222"/>
                </a:solidFill>
                <a:effectLst/>
                <a:latin typeface="Arial" panose="020B0604020202020204" pitchFamily="34" charset="0"/>
              </a:rPr>
              <a:t> </a:t>
            </a:r>
          </a:p>
          <a:p>
            <a:r>
              <a:rPr lang="en-US" b="0" i="0" dirty="0">
                <a:solidFill>
                  <a:srgbClr val="222222"/>
                </a:solidFill>
                <a:effectLst/>
                <a:latin typeface="Arial" panose="020B0604020202020204" pitchFamily="34" charset="0"/>
              </a:rPr>
              <a:t>Neon Lamp:   8 nits = .001 </a:t>
            </a:r>
            <a:r>
              <a:rPr lang="en-US" b="0" i="0" dirty="0" err="1">
                <a:solidFill>
                  <a:srgbClr val="222222"/>
                </a:solidFill>
                <a:effectLst/>
                <a:latin typeface="Arial" panose="020B0604020202020204" pitchFamily="34" charset="0"/>
              </a:rPr>
              <a:t>mW</a:t>
            </a:r>
            <a:r>
              <a:rPr lang="en-US" b="0" i="0" dirty="0">
                <a:solidFill>
                  <a:srgbClr val="222222"/>
                </a:solidFill>
                <a:effectLst/>
                <a:latin typeface="Arial" panose="020B0604020202020204" pitchFamily="34" charset="0"/>
              </a:rPr>
              <a:t>/cm</a:t>
            </a:r>
            <a:r>
              <a:rPr lang="en-US" b="0" i="0" baseline="30000" dirty="0">
                <a:solidFill>
                  <a:srgbClr val="222222"/>
                </a:solidFill>
                <a:effectLst/>
                <a:latin typeface="Arial" panose="020B0604020202020204" pitchFamily="34" charset="0"/>
              </a:rPr>
              <a:t>2</a:t>
            </a:r>
            <a:endParaRPr lang="en-US" b="0" i="0" dirty="0">
              <a:solidFill>
                <a:srgbClr val="222222"/>
              </a:solidFill>
              <a:effectLst/>
              <a:latin typeface="Arial" panose="020B0604020202020204" pitchFamily="34" charset="0"/>
            </a:endParaRPr>
          </a:p>
          <a:p>
            <a:r>
              <a:rPr lang="en-US" dirty="0">
                <a:solidFill>
                  <a:srgbClr val="222222"/>
                </a:solidFill>
                <a:latin typeface="Arial" panose="020B0604020202020204" pitchFamily="34" charset="0"/>
              </a:rPr>
              <a:t>Fluorescent Lamp: 12,000 nits = </a:t>
            </a:r>
            <a:r>
              <a:rPr lang="en-US" b="0" i="0" dirty="0">
                <a:solidFill>
                  <a:srgbClr val="222222"/>
                </a:solidFill>
                <a:effectLst/>
                <a:latin typeface="Arial" panose="020B0604020202020204" pitchFamily="34" charset="0"/>
              </a:rPr>
              <a:t>1.8 </a:t>
            </a:r>
            <a:r>
              <a:rPr lang="en-US" b="0" i="0" dirty="0" err="1">
                <a:solidFill>
                  <a:srgbClr val="222222"/>
                </a:solidFill>
                <a:effectLst/>
                <a:latin typeface="Arial" panose="020B0604020202020204" pitchFamily="34" charset="0"/>
              </a:rPr>
              <a:t>mW</a:t>
            </a:r>
            <a:r>
              <a:rPr lang="en-US" b="0" i="0" dirty="0">
                <a:solidFill>
                  <a:srgbClr val="222222"/>
                </a:solidFill>
                <a:effectLst/>
                <a:latin typeface="Arial" panose="020B0604020202020204" pitchFamily="34" charset="0"/>
              </a:rPr>
              <a:t>/cm</a:t>
            </a:r>
            <a:r>
              <a:rPr lang="en-US" b="0" i="0" baseline="30000" dirty="0">
                <a:solidFill>
                  <a:srgbClr val="222222"/>
                </a:solidFill>
                <a:effectLst/>
                <a:latin typeface="Arial" panose="020B0604020202020204" pitchFamily="34" charset="0"/>
              </a:rPr>
              <a:t>2</a:t>
            </a:r>
          </a:p>
          <a:p>
            <a:r>
              <a:rPr lang="en-US" dirty="0">
                <a:solidFill>
                  <a:schemeClr val="accent1"/>
                </a:solidFill>
                <a:latin typeface="Arial" panose="020B0604020202020204" pitchFamily="34" charset="0"/>
              </a:rPr>
              <a:t>Maximum Visual Tolerance: 50,000 nits = </a:t>
            </a:r>
            <a:r>
              <a:rPr lang="en-US" b="0" i="0" dirty="0">
                <a:solidFill>
                  <a:schemeClr val="accent1"/>
                </a:solidFill>
                <a:effectLst/>
                <a:latin typeface="Arial" panose="020B0604020202020204" pitchFamily="34" charset="0"/>
              </a:rPr>
              <a:t>7.3 </a:t>
            </a:r>
            <a:r>
              <a:rPr lang="en-US" b="0" i="0" dirty="0" err="1">
                <a:solidFill>
                  <a:schemeClr val="accent1"/>
                </a:solidFill>
                <a:effectLst/>
                <a:latin typeface="Arial" panose="020B0604020202020204" pitchFamily="34" charset="0"/>
              </a:rPr>
              <a:t>mW</a:t>
            </a:r>
            <a:r>
              <a:rPr lang="en-US" b="0" i="0" dirty="0">
                <a:solidFill>
                  <a:schemeClr val="accent1"/>
                </a:solidFill>
                <a:effectLst/>
                <a:latin typeface="Arial" panose="020B0604020202020204" pitchFamily="34" charset="0"/>
              </a:rPr>
              <a:t>/cm</a:t>
            </a:r>
            <a:r>
              <a:rPr lang="en-US" b="0" i="0" baseline="30000" dirty="0">
                <a:solidFill>
                  <a:schemeClr val="accent1"/>
                </a:solidFill>
                <a:effectLst/>
                <a:latin typeface="Arial" panose="020B0604020202020204" pitchFamily="34" charset="0"/>
              </a:rPr>
              <a:t>2</a:t>
            </a:r>
            <a:endParaRPr lang="en-US" b="0" i="0" dirty="0">
              <a:solidFill>
                <a:schemeClr val="accent1"/>
              </a:solidFill>
              <a:effectLst/>
              <a:latin typeface="Arial" panose="020B0604020202020204" pitchFamily="34" charset="0"/>
            </a:endParaRPr>
          </a:p>
          <a:p>
            <a:r>
              <a:rPr lang="en-US" b="0" i="0" dirty="0">
                <a:solidFill>
                  <a:srgbClr val="222222"/>
                </a:solidFill>
                <a:effectLst/>
                <a:latin typeface="Arial" panose="020B0604020202020204" pitchFamily="34" charset="0"/>
              </a:rPr>
              <a:t>LED Streetlight: 500,000 nits = 73 </a:t>
            </a:r>
            <a:r>
              <a:rPr lang="en-US" b="0" i="0" dirty="0" err="1">
                <a:solidFill>
                  <a:srgbClr val="222222"/>
                </a:solidFill>
                <a:effectLst/>
                <a:latin typeface="Arial" panose="020B0604020202020204" pitchFamily="34" charset="0"/>
              </a:rPr>
              <a:t>mW</a:t>
            </a:r>
            <a:r>
              <a:rPr lang="en-US" b="0" i="0" dirty="0">
                <a:solidFill>
                  <a:srgbClr val="222222"/>
                </a:solidFill>
                <a:effectLst/>
                <a:latin typeface="Arial" panose="020B0604020202020204" pitchFamily="34" charset="0"/>
              </a:rPr>
              <a:t>/cm</a:t>
            </a:r>
            <a:r>
              <a:rPr lang="en-US" b="0" i="0" baseline="30000" dirty="0">
                <a:solidFill>
                  <a:srgbClr val="222222"/>
                </a:solidFill>
                <a:effectLst/>
                <a:latin typeface="Arial" panose="020B0604020202020204" pitchFamily="34" charset="0"/>
              </a:rPr>
              <a:t>2</a:t>
            </a:r>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LED Tooth Whitener: 1,298,000 nits = 190 </a:t>
            </a:r>
            <a:r>
              <a:rPr lang="en-US" b="0" i="0" dirty="0" err="1">
                <a:solidFill>
                  <a:srgbClr val="222222"/>
                </a:solidFill>
                <a:effectLst/>
                <a:latin typeface="Arial" panose="020B0604020202020204" pitchFamily="34" charset="0"/>
              </a:rPr>
              <a:t>mW</a:t>
            </a:r>
            <a:r>
              <a:rPr lang="en-US" b="0" i="0" dirty="0">
                <a:solidFill>
                  <a:srgbClr val="222222"/>
                </a:solidFill>
                <a:effectLst/>
                <a:latin typeface="Arial" panose="020B0604020202020204" pitchFamily="34" charset="0"/>
              </a:rPr>
              <a:t>/cm</a:t>
            </a:r>
            <a:r>
              <a:rPr lang="en-US" b="0" i="0" baseline="30000" dirty="0">
                <a:solidFill>
                  <a:srgbClr val="222222"/>
                </a:solidFill>
                <a:effectLst/>
                <a:latin typeface="Arial" panose="020B0604020202020204" pitchFamily="34" charset="0"/>
              </a:rPr>
              <a:t>2</a:t>
            </a:r>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LED Car Headlight: 200,000,000 nits = 29,283 </a:t>
            </a:r>
            <a:r>
              <a:rPr lang="en-US" b="0" i="0" dirty="0" err="1">
                <a:solidFill>
                  <a:srgbClr val="222222"/>
                </a:solidFill>
                <a:effectLst/>
                <a:latin typeface="Arial" panose="020B0604020202020204" pitchFamily="34" charset="0"/>
              </a:rPr>
              <a:t>mW</a:t>
            </a:r>
            <a:r>
              <a:rPr lang="en-US" b="0" i="0" dirty="0">
                <a:solidFill>
                  <a:srgbClr val="222222"/>
                </a:solidFill>
                <a:effectLst/>
                <a:latin typeface="Arial" panose="020B0604020202020204" pitchFamily="34" charset="0"/>
              </a:rPr>
              <a:t>/cm</a:t>
            </a:r>
            <a:r>
              <a:rPr lang="en-US" b="0" i="0" baseline="30000" dirty="0">
                <a:solidFill>
                  <a:srgbClr val="222222"/>
                </a:solidFill>
                <a:effectLst/>
                <a:latin typeface="Arial" panose="020B0604020202020204" pitchFamily="34" charset="0"/>
              </a:rPr>
              <a:t>2</a:t>
            </a:r>
          </a:p>
          <a:p>
            <a:endParaRPr lang="en-US" baseline="30000" dirty="0">
              <a:solidFill>
                <a:srgbClr val="222222"/>
              </a:solidFill>
              <a:latin typeface="Arial" panose="020B0604020202020204" pitchFamily="34" charset="0"/>
            </a:endParaRPr>
          </a:p>
          <a:p>
            <a:r>
              <a:rPr lang="en-US" baseline="30000" dirty="0">
                <a:solidFill>
                  <a:srgbClr val="222222"/>
                </a:solidFill>
                <a:latin typeface="Arial" panose="020B0604020202020204" pitchFamily="34" charset="0"/>
              </a:rPr>
              <a:t>*Radiance is derived from peak luminance and at 555 nm</a:t>
            </a:r>
            <a:endParaRPr lang="en-US" b="0" i="0" dirty="0">
              <a:solidFill>
                <a:srgbClr val="222222"/>
              </a:solidFill>
              <a:effectLst/>
              <a:latin typeface="Arial" panose="020B0604020202020204" pitchFamily="34" charset="0"/>
            </a:endParaRPr>
          </a:p>
        </p:txBody>
      </p:sp>
      <p:sp>
        <p:nvSpPr>
          <p:cNvPr id="8" name="TextBox 7">
            <a:extLst>
              <a:ext uri="{FF2B5EF4-FFF2-40B4-BE49-F238E27FC236}">
                <a16:creationId xmlns:a16="http://schemas.microsoft.com/office/drawing/2014/main" id="{7F539046-6C2D-4E2D-9F03-068892AEC1CD}"/>
              </a:ext>
            </a:extLst>
          </p:cNvPr>
          <p:cNvSpPr txBox="1"/>
          <p:nvPr/>
        </p:nvSpPr>
        <p:spPr>
          <a:xfrm>
            <a:off x="678996" y="1163040"/>
            <a:ext cx="4219488" cy="369332"/>
          </a:xfrm>
          <a:prstGeom prst="rect">
            <a:avLst/>
          </a:prstGeom>
          <a:noFill/>
        </p:spPr>
        <p:txBody>
          <a:bodyPr wrap="none" rtlCol="0">
            <a:spAutoFit/>
          </a:bodyPr>
          <a:lstStyle/>
          <a:p>
            <a:r>
              <a:rPr lang="en-US" dirty="0">
                <a:solidFill>
                  <a:schemeClr val="accent1"/>
                </a:solidFill>
              </a:rPr>
              <a:t>How much radiation can our eyes tolerate?</a:t>
            </a:r>
          </a:p>
        </p:txBody>
      </p:sp>
    </p:spTree>
    <p:extLst>
      <p:ext uri="{BB962C8B-B14F-4D97-AF65-F5344CB8AC3E}">
        <p14:creationId xmlns:p14="http://schemas.microsoft.com/office/powerpoint/2010/main" val="813560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888F82-330D-48CE-9A05-9B31E54FBDDE}"/>
              </a:ext>
            </a:extLst>
          </p:cNvPr>
          <p:cNvSpPr txBox="1"/>
          <p:nvPr/>
        </p:nvSpPr>
        <p:spPr>
          <a:xfrm>
            <a:off x="4855020" y="557349"/>
            <a:ext cx="2481961" cy="584775"/>
          </a:xfrm>
          <a:prstGeom prst="rect">
            <a:avLst/>
          </a:prstGeom>
          <a:noFill/>
        </p:spPr>
        <p:txBody>
          <a:bodyPr wrap="none" rtlCol="0">
            <a:spAutoFit/>
          </a:bodyPr>
          <a:lstStyle/>
          <a:p>
            <a:r>
              <a:rPr lang="en-US" sz="3200" dirty="0"/>
              <a:t>Health Effects</a:t>
            </a:r>
          </a:p>
        </p:txBody>
      </p:sp>
      <p:sp>
        <p:nvSpPr>
          <p:cNvPr id="3" name="TextBox 2">
            <a:extLst>
              <a:ext uri="{FF2B5EF4-FFF2-40B4-BE49-F238E27FC236}">
                <a16:creationId xmlns:a16="http://schemas.microsoft.com/office/drawing/2014/main" id="{C61B131B-F4A5-4240-9550-181EE512227E}"/>
              </a:ext>
            </a:extLst>
          </p:cNvPr>
          <p:cNvSpPr txBox="1"/>
          <p:nvPr/>
        </p:nvSpPr>
        <p:spPr>
          <a:xfrm>
            <a:off x="1445623" y="1637211"/>
            <a:ext cx="8834450" cy="646331"/>
          </a:xfrm>
          <a:prstGeom prst="rect">
            <a:avLst/>
          </a:prstGeom>
          <a:noFill/>
        </p:spPr>
        <p:txBody>
          <a:bodyPr wrap="square" rtlCol="0">
            <a:spAutoFit/>
          </a:bodyPr>
          <a:lstStyle/>
          <a:p>
            <a:pPr marL="285750" indent="-285750">
              <a:buFont typeface="Arial" panose="020B0604020202020204" pitchFamily="34" charset="0"/>
              <a:buChar char="•"/>
            </a:pPr>
            <a:r>
              <a:rPr lang="en-US" dirty="0"/>
              <a:t>Thyroid cancer - </a:t>
            </a:r>
            <a:r>
              <a:rPr lang="en-US" dirty="0">
                <a:hlinkClick r:id="rId2"/>
              </a:rPr>
              <a:t>https://acsjournals.onlinelibrary.wiley.com/doi/abs/10.1002/cncr.33392</a:t>
            </a:r>
            <a:endParaRPr lang="en-US" dirty="0"/>
          </a:p>
          <a:p>
            <a:pPr marL="285750" indent="-28575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1E6D2766-9E2D-44ED-8B7B-E73E89A7D861}"/>
              </a:ext>
            </a:extLst>
          </p:cNvPr>
          <p:cNvSpPr txBox="1"/>
          <p:nvPr/>
        </p:nvSpPr>
        <p:spPr>
          <a:xfrm>
            <a:off x="1445623" y="2111828"/>
            <a:ext cx="8834450" cy="923330"/>
          </a:xfrm>
          <a:prstGeom prst="rect">
            <a:avLst/>
          </a:prstGeom>
          <a:noFill/>
        </p:spPr>
        <p:txBody>
          <a:bodyPr wrap="square" rtlCol="0">
            <a:spAutoFit/>
          </a:bodyPr>
          <a:lstStyle/>
          <a:p>
            <a:pPr marL="285750" indent="-285750">
              <a:buFont typeface="Arial" panose="020B0604020202020204" pitchFamily="34" charset="0"/>
              <a:buChar char="•"/>
            </a:pPr>
            <a:r>
              <a:rPr lang="en-US" dirty="0"/>
              <a:t>Breast cancer - </a:t>
            </a:r>
            <a:r>
              <a:rPr lang="en-US" dirty="0">
                <a:hlinkClick r:id="rId3"/>
              </a:rPr>
              <a:t>https://theconversation.com/harvard-study-strengthens-link-between-breast-cancer-risk-and-light-exposure-at-night-75171</a:t>
            </a:r>
            <a:endParaRPr lang="en-US" dirty="0"/>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B8A7AAFA-421B-422D-A4C1-348DDB05D375}"/>
              </a:ext>
            </a:extLst>
          </p:cNvPr>
          <p:cNvSpPr txBox="1"/>
          <p:nvPr/>
        </p:nvSpPr>
        <p:spPr>
          <a:xfrm>
            <a:off x="1460654" y="3669266"/>
            <a:ext cx="8334103" cy="646331"/>
          </a:xfrm>
          <a:prstGeom prst="rect">
            <a:avLst/>
          </a:prstGeom>
          <a:noFill/>
        </p:spPr>
        <p:txBody>
          <a:bodyPr wrap="square">
            <a:spAutoFit/>
          </a:bodyPr>
          <a:lstStyle/>
          <a:p>
            <a:pPr marL="285750" indent="-285750">
              <a:buFont typeface="Arial" panose="020B0604020202020204" pitchFamily="34" charset="0"/>
              <a:buChar char="•"/>
            </a:pPr>
            <a:r>
              <a:rPr lang="en-US" dirty="0"/>
              <a:t>Mood disorders - </a:t>
            </a:r>
            <a:r>
              <a:rPr lang="en-US" dirty="0">
                <a:hlinkClick r:id="rId4"/>
              </a:rPr>
              <a:t>https://www.ncbi.nlm.nih.gov/pmc/articles/PMC5299389/</a:t>
            </a:r>
            <a:endParaRPr lang="en-US" dirty="0"/>
          </a:p>
          <a:p>
            <a:endParaRPr lang="en-US" dirty="0"/>
          </a:p>
        </p:txBody>
      </p:sp>
      <p:sp>
        <p:nvSpPr>
          <p:cNvPr id="9" name="TextBox 8">
            <a:extLst>
              <a:ext uri="{FF2B5EF4-FFF2-40B4-BE49-F238E27FC236}">
                <a16:creationId xmlns:a16="http://schemas.microsoft.com/office/drawing/2014/main" id="{F19FDDA1-7046-4F0E-AE77-FDBF850D2F25}"/>
              </a:ext>
            </a:extLst>
          </p:cNvPr>
          <p:cNvSpPr txBox="1"/>
          <p:nvPr/>
        </p:nvSpPr>
        <p:spPr>
          <a:xfrm>
            <a:off x="1445623" y="2978613"/>
            <a:ext cx="8834450" cy="646331"/>
          </a:xfrm>
          <a:prstGeom prst="rect">
            <a:avLst/>
          </a:prstGeom>
          <a:noFill/>
        </p:spPr>
        <p:txBody>
          <a:bodyPr wrap="square" rtlCol="0">
            <a:spAutoFit/>
          </a:bodyPr>
          <a:lstStyle/>
          <a:p>
            <a:pPr marL="285750" indent="-285750">
              <a:buFont typeface="Arial" panose="020B0604020202020204" pitchFamily="34" charset="0"/>
              <a:buChar char="•"/>
            </a:pPr>
            <a:r>
              <a:rPr lang="en-US" dirty="0"/>
              <a:t>Prostate cancer - </a:t>
            </a:r>
            <a:r>
              <a:rPr lang="en-US" dirty="0">
                <a:hlinkClick r:id="rId5"/>
              </a:rPr>
              <a:t>https://www.hindawi.com/journals/ije/2018/3271948/</a:t>
            </a:r>
            <a:endParaRPr lang="en-US" dirty="0"/>
          </a:p>
          <a:p>
            <a:endParaRPr lang="en-US" dirty="0"/>
          </a:p>
        </p:txBody>
      </p:sp>
      <p:sp>
        <p:nvSpPr>
          <p:cNvPr id="10" name="TextBox 9">
            <a:extLst>
              <a:ext uri="{FF2B5EF4-FFF2-40B4-BE49-F238E27FC236}">
                <a16:creationId xmlns:a16="http://schemas.microsoft.com/office/drawing/2014/main" id="{AB930E9B-5A2C-448A-A90B-B3AC639D9F4B}"/>
              </a:ext>
            </a:extLst>
          </p:cNvPr>
          <p:cNvSpPr txBox="1"/>
          <p:nvPr/>
        </p:nvSpPr>
        <p:spPr>
          <a:xfrm>
            <a:off x="1460654" y="4359919"/>
            <a:ext cx="8334103" cy="923330"/>
          </a:xfrm>
          <a:prstGeom prst="rect">
            <a:avLst/>
          </a:prstGeom>
          <a:noFill/>
        </p:spPr>
        <p:txBody>
          <a:bodyPr wrap="square">
            <a:spAutoFit/>
          </a:bodyPr>
          <a:lstStyle/>
          <a:p>
            <a:pPr marL="285750" indent="-285750">
              <a:buFont typeface="Arial" panose="020B0604020202020204" pitchFamily="34" charset="0"/>
              <a:buChar char="•"/>
            </a:pPr>
            <a:r>
              <a:rPr lang="en-US" dirty="0"/>
              <a:t>Premature births - </a:t>
            </a:r>
            <a:r>
              <a:rPr lang="en-US" dirty="0">
                <a:hlinkClick r:id="rId6"/>
              </a:rPr>
              <a:t>https://news.ucdenver.edu/light-pollution-linked-to-preterm-births-reduced-birth-weights/</a:t>
            </a: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804093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952</TotalTime>
  <Words>772</Words>
  <Application>Microsoft Office PowerPoint</Application>
  <PresentationFormat>Widescreen</PresentationFormat>
  <Paragraphs>82</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GH Guardian Headline</vt:lpstr>
      <vt:lpstr>GuardianTextEgyptian</vt:lpstr>
      <vt:lpstr>Wingdings</vt:lpstr>
      <vt:lpstr>Office Theme</vt:lpstr>
      <vt:lpstr>Pittsburgh Lighting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Pittsburgh Lighting Analysis</dc:title>
  <dc:creator>Mark Baker</dc:creator>
  <cp:lastModifiedBy>Mark Baker</cp:lastModifiedBy>
  <cp:revision>67</cp:revision>
  <dcterms:created xsi:type="dcterms:W3CDTF">2021-08-27T03:11:21Z</dcterms:created>
  <dcterms:modified xsi:type="dcterms:W3CDTF">2021-09-02T18:00:53Z</dcterms:modified>
</cp:coreProperties>
</file>