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58" r:id="rId5"/>
    <p:sldId id="259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EBDF-23AC-D832-B5DF-7BBB6CCE2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5DBD7-02C5-31AF-CEAC-2784D4974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339F3-7AD2-160C-9900-E66D892C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B6F36-67E5-9571-A948-57152E3DB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C148-4B56-0B4D-E487-4BED0AC7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A490-0280-FA45-A8ED-6C116AF6A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052A-0F31-E7EA-DF7B-98606A239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E541E-ACFE-26BB-5DCA-22D87FCE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E0AB2-B2C0-3B46-A917-83CBC5B2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A3CBE-36A9-2D9B-781C-ECA08B55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3B2277-56CB-99B4-2843-F5E18AC05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AAC75-F908-A63B-F227-74F2B86A2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59894-B4D4-9BAE-E7B0-F9959D9A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2AFD5-2CDF-CFB4-7D61-7E0A9352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0BBDA-2960-5EF7-C58A-5B8203C9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55C0F-CD75-E4B1-3597-62133F402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0E456-E95F-2AC0-07E0-86B449BF1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CB772-4FC2-D0B6-1DAB-EFEA7F1A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D5E5-DFB8-7EB5-3669-355B56C1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F9566-DE2B-A898-3132-514A1FE3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6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76A3-0695-3348-7E49-A5E01824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8EC4D-7AA7-5E2D-01B5-65C54427D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D24F5-7ED5-58EB-70ED-90B1B295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9D0D-3A13-55F2-B39E-6D52DABD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C4545-16D7-ED1C-B966-FBB69786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E3706-7619-E734-4222-D83EFF8F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BF208-3CD5-2897-F0A5-4150084BE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2B77-2442-CEAF-08C3-A97E9D92C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0F1D-E797-C032-8247-21788A4B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82AED-C723-A1BE-7879-8838B67F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C35CB-C657-E4D3-8F9A-C2DDE5A4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1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6FCC9-9F8F-7098-788C-FAB8DD81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D1C4-27AB-2450-E137-AA5BF4636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88A39-2A80-AC20-E07E-F69F87B9C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14C48-2882-ECD1-99FC-CA29E22AE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9A680-F1D4-4AC8-D335-73547A563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44A5AC-1D3A-D2E0-4F19-3AD87BB5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87A4CF-E9E2-58EF-2A5C-D6E95C4C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36B48-4D5D-15CA-FA6C-7CBC8FE1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0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A84D-3EE6-8A6F-42D8-79F82063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EEFB35-1FE4-BAA1-C266-C8582F3F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16526-E69A-F20B-0375-C532B5094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87C2B-5ECE-CD33-D1B6-E9C9DD60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4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F94236-EDD2-B308-0964-1D0ACC0C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D006B-8F1E-C543-30E7-8730C15D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C3564-6409-1A1E-D567-55DC82A4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8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633B0-1C49-9396-A255-145E5DA0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BF3C7-C127-3160-1469-C3BDC41F4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CFD02-870E-0260-A1C2-54430AE5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ADC3B-DDAC-60BC-2299-6BF92000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5B86F-88EE-80D7-B47F-3DB93F497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363FB-1B40-5CE8-9CE6-DC8AF761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0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5B7C-9566-822B-8898-24D68139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1C548-7DF4-644B-FCBF-D5CD0268E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48EDB-4879-CA09-F3FC-2D0B9F088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D4A090-B815-EB0B-F53E-4F8CB69F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BE7D8-A2BF-F95E-2723-A492B999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1831E-22E5-2B1B-8612-D03AA68F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8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EA5E1B-BB55-84FB-DEF1-A5D7E4FA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78EA3-5ADF-3320-4F7E-CCB7E4F3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4FB7C-53B3-9DF2-4DE0-B1991C5D6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67FC-432D-4FF0-B89A-4F93B6BDF9C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CA9DF-6C28-A6CF-668B-3853A9EBA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D01AD-6BA5-41C8-3DE9-927E3315B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817C-3986-43F0-AC46-8FC9BEDF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7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D1D4-2546-C397-26AB-68432FD4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>
                  <a:reflection blurRad="6350" stA="55000" endA="300" endPos="45500" dir="5400000" sy="-10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 Lights Foundation</a:t>
            </a:r>
            <a:endParaRPr lang="en-US" sz="6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9335D7-B8F4-41FE-10DD-F8A919862D26}"/>
              </a:ext>
            </a:extLst>
          </p:cNvPr>
          <p:cNvSpPr txBox="1"/>
          <p:nvPr/>
        </p:nvSpPr>
        <p:spPr>
          <a:xfrm>
            <a:off x="3428988" y="2894202"/>
            <a:ext cx="5334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The Hazards of Light</a:t>
            </a:r>
          </a:p>
          <a:p>
            <a:pPr algn="ctr"/>
            <a:r>
              <a:rPr lang="en-US" sz="4000" dirty="0"/>
              <a:t> Emitting Diode Products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EC54A-52CE-F3AE-89F4-A009101DF9A8}"/>
              </a:ext>
            </a:extLst>
          </p:cNvPr>
          <p:cNvSpPr txBox="1"/>
          <p:nvPr/>
        </p:nvSpPr>
        <p:spPr>
          <a:xfrm>
            <a:off x="5120701" y="6384022"/>
            <a:ext cx="1950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www.softlights.org</a:t>
            </a:r>
          </a:p>
        </p:txBody>
      </p:sp>
    </p:spTree>
    <p:extLst>
      <p:ext uri="{BB962C8B-B14F-4D97-AF65-F5344CB8AC3E}">
        <p14:creationId xmlns:p14="http://schemas.microsoft.com/office/powerpoint/2010/main" val="408574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E1267EFD-360D-26D4-7082-E06AEF0E1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072" y="1054171"/>
            <a:ext cx="4546658" cy="533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4E23AB-F640-E17E-5287-F1B589B88C83}"/>
              </a:ext>
            </a:extLst>
          </p:cNvPr>
          <p:cNvSpPr txBox="1"/>
          <p:nvPr/>
        </p:nvSpPr>
        <p:spPr>
          <a:xfrm>
            <a:off x="1722714" y="6371439"/>
            <a:ext cx="355396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https://thebrain.mcgill.ca/flash/d/d_02/d_02_cr/d_02_cr_vis/d_02_cr_vis.html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7FEBA8-1065-E38F-BF5D-537D15B3EA19}"/>
              </a:ext>
            </a:extLst>
          </p:cNvPr>
          <p:cNvSpPr txBox="1"/>
          <p:nvPr/>
        </p:nvSpPr>
        <p:spPr>
          <a:xfrm>
            <a:off x="2928594" y="486561"/>
            <a:ext cx="633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Visible Electromagnetic Radiation is Converted to Electrical Signals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94F209-1740-C0F1-A06E-E38448F1A1DB}"/>
              </a:ext>
            </a:extLst>
          </p:cNvPr>
          <p:cNvSpPr txBox="1"/>
          <p:nvPr/>
        </p:nvSpPr>
        <p:spPr>
          <a:xfrm>
            <a:off x="6266576" y="1375794"/>
            <a:ext cx="423750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Biological Expectations of Light:</a:t>
            </a:r>
          </a:p>
          <a:p>
            <a:pPr marL="285750" indent="-285750">
              <a:buFontTx/>
              <a:buChar char="-"/>
            </a:pPr>
            <a:r>
              <a:rPr lang="en-US" dirty="0"/>
              <a:t>Sunlight during the day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Starlight and moonlight during the night</a:t>
            </a:r>
          </a:p>
          <a:p>
            <a:pPr marL="285750" indent="-285750">
              <a:buFontTx/>
              <a:buChar char="-"/>
            </a:pPr>
            <a:r>
              <a:rPr lang="en-US" dirty="0"/>
              <a:t>Spatially uniform</a:t>
            </a:r>
          </a:p>
          <a:p>
            <a:pPr marL="285750" indent="-285750">
              <a:buFontTx/>
              <a:buChar char="-"/>
            </a:pPr>
            <a:r>
              <a:rPr lang="en-US" dirty="0"/>
              <a:t>Continuous</a:t>
            </a:r>
          </a:p>
          <a:p>
            <a:pPr marL="285750" indent="-285750">
              <a:buFontTx/>
              <a:buChar char="-"/>
            </a:pPr>
            <a:r>
              <a:rPr lang="en-US" dirty="0"/>
              <a:t>Reflected from an object</a:t>
            </a:r>
          </a:p>
          <a:p>
            <a:pPr marL="285750" indent="-285750">
              <a:buFontTx/>
              <a:buChar char="-"/>
            </a:pPr>
            <a:r>
              <a:rPr lang="en-US" dirty="0"/>
              <a:t>Low intensity</a:t>
            </a:r>
          </a:p>
        </p:txBody>
      </p:sp>
    </p:spTree>
    <p:extLst>
      <p:ext uri="{BB962C8B-B14F-4D97-AF65-F5344CB8AC3E}">
        <p14:creationId xmlns:p14="http://schemas.microsoft.com/office/powerpoint/2010/main" val="57824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346780-5F91-A994-30FE-99AC29B03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442" y="1400492"/>
            <a:ext cx="5619115" cy="4057015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133911-C248-30B7-9090-E15E33B2DEB8}"/>
              </a:ext>
            </a:extLst>
          </p:cNvPr>
          <p:cNvSpPr txBox="1"/>
          <p:nvPr/>
        </p:nvSpPr>
        <p:spPr>
          <a:xfrm>
            <a:off x="5083338" y="243282"/>
            <a:ext cx="2025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Flat Surface Emitter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B1297-899D-EB31-6B8A-451B5AA63A8B}"/>
              </a:ext>
            </a:extLst>
          </p:cNvPr>
          <p:cNvSpPr txBox="1"/>
          <p:nvPr/>
        </p:nvSpPr>
        <p:spPr>
          <a:xfrm>
            <a:off x="486561" y="4768057"/>
            <a:ext cx="39410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Luminance Examples</a:t>
            </a:r>
            <a:br>
              <a:rPr lang="en-US" dirty="0"/>
            </a:br>
            <a:r>
              <a:rPr lang="en-US" dirty="0"/>
              <a:t>LED car headlight = 70,000,000 cd/m</a:t>
            </a:r>
            <a:r>
              <a:rPr lang="en-US" baseline="30000" dirty="0"/>
              <a:t>2</a:t>
            </a:r>
          </a:p>
          <a:p>
            <a:r>
              <a:rPr lang="en-US" dirty="0"/>
              <a:t>LED street light = 100,000 cd/m2</a:t>
            </a:r>
          </a:p>
          <a:p>
            <a:r>
              <a:rPr lang="en-US" dirty="0"/>
              <a:t>Maximum human comfort = 300 cd/m</a:t>
            </a:r>
            <a:r>
              <a:rPr lang="en-US" baseline="30000" dirty="0"/>
              <a:t>2</a:t>
            </a:r>
            <a:br>
              <a:rPr lang="en-US" dirty="0"/>
            </a:br>
            <a:r>
              <a:rPr lang="en-US" dirty="0"/>
              <a:t>Roadway surface at night = 0.3 cd/m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2889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DBFAC7-9145-CF88-7D58-0AF54BC55FB6}"/>
              </a:ext>
            </a:extLst>
          </p:cNvPr>
          <p:cNvSpPr txBox="1"/>
          <p:nvPr/>
        </p:nvSpPr>
        <p:spPr>
          <a:xfrm>
            <a:off x="4944771" y="243282"/>
            <a:ext cx="2302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Curved vs. Flat Surface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2AE71D-530F-F558-A646-3C23E93B8AFD}"/>
              </a:ext>
            </a:extLst>
          </p:cNvPr>
          <p:cNvSpPr txBox="1"/>
          <p:nvPr/>
        </p:nvSpPr>
        <p:spPr>
          <a:xfrm>
            <a:off x="7155809" y="1107347"/>
            <a:ext cx="33627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Flat Surface LED Visible Radiation:</a:t>
            </a:r>
          </a:p>
          <a:p>
            <a:pPr marL="285750" indent="-285750">
              <a:buFontTx/>
              <a:buChar char="-"/>
            </a:pPr>
            <a:r>
              <a:rPr lang="en-US" dirty="0"/>
              <a:t>Extreme luminance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Spatially non-uniform</a:t>
            </a:r>
          </a:p>
          <a:p>
            <a:pPr marL="285750" indent="-285750">
              <a:buFontTx/>
              <a:buChar char="-"/>
            </a:pPr>
            <a:r>
              <a:rPr lang="en-US" dirty="0"/>
              <a:t>Directed energy beam</a:t>
            </a:r>
          </a:p>
          <a:p>
            <a:pPr marL="285750" indent="-285750">
              <a:buFontTx/>
              <a:buChar char="-"/>
            </a:pPr>
            <a:r>
              <a:rPr lang="en-US" dirty="0"/>
              <a:t>Blue wavelength</a:t>
            </a:r>
          </a:p>
          <a:p>
            <a:pPr marL="285750" indent="-285750">
              <a:buFontTx/>
              <a:buChar char="-"/>
            </a:pPr>
            <a:r>
              <a:rPr lang="en-US" dirty="0"/>
              <a:t>Square wave flicker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9CB1F-94FB-0051-D7B0-356E9CEA3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74" y="780175"/>
            <a:ext cx="6536644" cy="598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C2253B-EEE8-8DA5-EFC8-0E4C5E0456FD}"/>
              </a:ext>
            </a:extLst>
          </p:cNvPr>
          <p:cNvSpPr txBox="1"/>
          <p:nvPr/>
        </p:nvSpPr>
        <p:spPr>
          <a:xfrm>
            <a:off x="3760451" y="243282"/>
            <a:ext cx="467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Adverse Health Impacts of LED Visible Radiation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72705C-6530-C7E6-C9A5-4A2B02A20FD9}"/>
              </a:ext>
            </a:extLst>
          </p:cNvPr>
          <p:cNvSpPr txBox="1"/>
          <p:nvPr/>
        </p:nvSpPr>
        <p:spPr>
          <a:xfrm>
            <a:off x="780176" y="1627464"/>
            <a:ext cx="16105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Seizure</a:t>
            </a:r>
          </a:p>
          <a:p>
            <a:pPr marL="285750" indent="-285750">
              <a:buFontTx/>
              <a:buChar char="-"/>
            </a:pPr>
            <a:r>
              <a:rPr lang="en-US" dirty="0"/>
              <a:t>Migraine</a:t>
            </a:r>
          </a:p>
          <a:p>
            <a:pPr marL="285750" indent="-285750">
              <a:buFontTx/>
              <a:buChar char="-"/>
            </a:pPr>
            <a:r>
              <a:rPr lang="en-US" dirty="0"/>
              <a:t>Anxiety</a:t>
            </a:r>
          </a:p>
          <a:p>
            <a:pPr marL="285750" indent="-285750">
              <a:buFontTx/>
              <a:buChar char="-"/>
            </a:pPr>
            <a:r>
              <a:rPr lang="en-US" dirty="0"/>
              <a:t>Panic Attack</a:t>
            </a:r>
          </a:p>
          <a:p>
            <a:pPr marL="285750" indent="-285750">
              <a:buFontTx/>
              <a:buChar char="-"/>
            </a:pPr>
            <a:r>
              <a:rPr lang="en-US" dirty="0"/>
              <a:t>Nausea</a:t>
            </a:r>
          </a:p>
          <a:p>
            <a:pPr marL="285750" indent="-285750">
              <a:buFontTx/>
              <a:buChar char="-"/>
            </a:pPr>
            <a:r>
              <a:rPr lang="en-US" dirty="0"/>
              <a:t>Brain Fog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06B0A4-6C74-D1B2-8C9C-40C4068DB895}"/>
              </a:ext>
            </a:extLst>
          </p:cNvPr>
          <p:cNvSpPr txBox="1"/>
          <p:nvPr/>
        </p:nvSpPr>
        <p:spPr>
          <a:xfrm>
            <a:off x="780176" y="1258132"/>
            <a:ext cx="1365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Neurological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5730C-BDE7-BF52-D5C7-EEDD3F8A22EA}"/>
              </a:ext>
            </a:extLst>
          </p:cNvPr>
          <p:cNvSpPr txBox="1"/>
          <p:nvPr/>
        </p:nvSpPr>
        <p:spPr>
          <a:xfrm>
            <a:off x="3989661" y="1627464"/>
            <a:ext cx="30699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Eye pain</a:t>
            </a:r>
          </a:p>
          <a:p>
            <a:pPr marL="285750" indent="-285750">
              <a:buFontTx/>
              <a:buChar char="-"/>
            </a:pPr>
            <a:r>
              <a:rPr lang="en-US" dirty="0"/>
              <a:t>Permanent eye cell damage</a:t>
            </a:r>
          </a:p>
          <a:p>
            <a:pPr marL="285750" indent="-285750">
              <a:buFontTx/>
              <a:buChar char="-"/>
            </a:pPr>
            <a:r>
              <a:rPr lang="en-US" dirty="0"/>
              <a:t>Macular degeneration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A034B9-5C02-BFDC-61BA-BF90FED4E3D6}"/>
              </a:ext>
            </a:extLst>
          </p:cNvPr>
          <p:cNvSpPr txBox="1"/>
          <p:nvPr/>
        </p:nvSpPr>
        <p:spPr>
          <a:xfrm>
            <a:off x="3989661" y="1258132"/>
            <a:ext cx="846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Optical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05A01D-B0A7-699E-71F3-9F4CCF55CBD8}"/>
              </a:ext>
            </a:extLst>
          </p:cNvPr>
          <p:cNvSpPr txBox="1"/>
          <p:nvPr/>
        </p:nvSpPr>
        <p:spPr>
          <a:xfrm>
            <a:off x="7908719" y="1627464"/>
            <a:ext cx="197509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Loss of sleep</a:t>
            </a:r>
          </a:p>
          <a:p>
            <a:pPr marL="285750" indent="-285750">
              <a:buFontTx/>
              <a:buChar char="-"/>
            </a:pPr>
            <a:r>
              <a:rPr lang="en-US" dirty="0"/>
              <a:t>Diabetes</a:t>
            </a:r>
          </a:p>
          <a:p>
            <a:pPr marL="285750" indent="-285750">
              <a:buFontTx/>
              <a:buChar char="-"/>
            </a:pPr>
            <a:r>
              <a:rPr lang="en-US" dirty="0"/>
              <a:t>Heart disease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Prostate cancer</a:t>
            </a:r>
          </a:p>
          <a:p>
            <a:pPr marL="285750" indent="-285750">
              <a:buFontTx/>
              <a:buChar char="-"/>
            </a:pPr>
            <a:r>
              <a:rPr lang="en-US" dirty="0"/>
              <a:t>Breast cancer</a:t>
            </a:r>
          </a:p>
          <a:p>
            <a:pPr marL="285750" indent="-285750">
              <a:buFontTx/>
              <a:buChar char="-"/>
            </a:pPr>
            <a:r>
              <a:rPr lang="en-US" dirty="0"/>
              <a:t>Thyroid cancer</a:t>
            </a:r>
          </a:p>
          <a:p>
            <a:pPr marL="285750" indent="-285750">
              <a:buFontTx/>
              <a:buChar char="-"/>
            </a:pPr>
            <a:r>
              <a:rPr lang="en-US" dirty="0"/>
              <a:t>Mood disorders</a:t>
            </a:r>
          </a:p>
          <a:p>
            <a:pPr marL="285750" indent="-285750">
              <a:buFontTx/>
              <a:buChar char="-"/>
            </a:pPr>
            <a:r>
              <a:rPr lang="en-US" dirty="0"/>
              <a:t>Premature birth</a:t>
            </a:r>
          </a:p>
          <a:p>
            <a:pPr marL="285750" indent="-285750">
              <a:buFontTx/>
              <a:buChar char="-"/>
            </a:pPr>
            <a:r>
              <a:rPr lang="en-US" dirty="0"/>
              <a:t>Early mortality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Autism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CB06C4-83D4-6247-8E9B-3569AE6ACE44}"/>
              </a:ext>
            </a:extLst>
          </p:cNvPr>
          <p:cNvSpPr txBox="1"/>
          <p:nvPr/>
        </p:nvSpPr>
        <p:spPr>
          <a:xfrm>
            <a:off x="7908719" y="1258132"/>
            <a:ext cx="1835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Circadian Rhythm</a:t>
            </a:r>
          </a:p>
        </p:txBody>
      </p:sp>
    </p:spTree>
    <p:extLst>
      <p:ext uri="{BB962C8B-B14F-4D97-AF65-F5344CB8AC3E}">
        <p14:creationId xmlns:p14="http://schemas.microsoft.com/office/powerpoint/2010/main" val="107849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5FAB42-03D7-CEEF-A8B5-7E4637C86F53}"/>
              </a:ext>
            </a:extLst>
          </p:cNvPr>
          <p:cNvSpPr txBox="1"/>
          <p:nvPr/>
        </p:nvSpPr>
        <p:spPr>
          <a:xfrm>
            <a:off x="4846933" y="243282"/>
            <a:ext cx="249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Personal Stories of Harm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DAF028-23DE-463E-A078-78BD752AAA45}"/>
              </a:ext>
            </a:extLst>
          </p:cNvPr>
          <p:cNvSpPr txBox="1"/>
          <p:nvPr/>
        </p:nvSpPr>
        <p:spPr>
          <a:xfrm>
            <a:off x="692367" y="1284379"/>
            <a:ext cx="112120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“I have been made ill from LEDs since 2007. It is more than a sensitivity; it is a disability. I am disabled by my environment, like so many others, and excluded from society.”</a:t>
            </a:r>
          </a:p>
          <a:p>
            <a:pPr marL="285750" indent="-285750">
              <a:buFontTx/>
              <a:buChar char="-"/>
            </a:pPr>
            <a:endParaRPr lang="en-US" b="0" i="0" dirty="0">
              <a:effectLst/>
              <a:latin typeface="Montserrat" panose="000005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US" dirty="0"/>
              <a:t>“LED-triggered seizures have left me with broken teeth, bruises and excruciating pain that lingers for days.</a:t>
            </a:r>
            <a:r>
              <a:rPr lang="en-US" dirty="0">
                <a:latin typeface="Montserrat" panose="00000500000000000000" pitchFamily="2" charset="0"/>
              </a:rPr>
              <a:t>”</a:t>
            </a:r>
          </a:p>
          <a:p>
            <a:pPr marL="285750" indent="-285750">
              <a:buFontTx/>
              <a:buChar char="-"/>
            </a:pPr>
            <a:endParaRPr lang="en-US" b="0" i="0" dirty="0">
              <a:effectLst/>
              <a:latin typeface="Montserrat" panose="000005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US" dirty="0"/>
              <a:t>“I immediately developed pain behind my left eye, became pale and nauseated and rapidly developed a migraine.”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“Every day I would come to work, and these unnatural lights would shine into my eyes, terrorizing me.”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b="0" i="0" dirty="0">
                <a:solidFill>
                  <a:srgbClr val="233452"/>
                </a:solidFill>
                <a:effectLst/>
                <a:latin typeface="Andada"/>
              </a:rPr>
              <a:t>“Strobing LED lights are becoming so common on utility vehicles, and they actually cause me to go into a completely overloaded state where I can’t think straight.”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233452"/>
              </a:solidFill>
              <a:latin typeface="Andada"/>
            </a:endParaRPr>
          </a:p>
          <a:p>
            <a:pPr marL="285750" indent="-285750">
              <a:buFontTx/>
              <a:buChar char="-"/>
            </a:pPr>
            <a:r>
              <a:rPr lang="en-US" dirty="0"/>
              <a:t>“Since these LED headlights have been allowed, my life has been destroyed and my world turned upside down.”</a:t>
            </a:r>
          </a:p>
        </p:txBody>
      </p:sp>
    </p:spTree>
    <p:extLst>
      <p:ext uri="{BB962C8B-B14F-4D97-AF65-F5344CB8AC3E}">
        <p14:creationId xmlns:p14="http://schemas.microsoft.com/office/powerpoint/2010/main" val="146545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73C8FB-B20E-E6AE-9957-86C14C434AD3}"/>
              </a:ext>
            </a:extLst>
          </p:cNvPr>
          <p:cNvSpPr txBox="1"/>
          <p:nvPr/>
        </p:nvSpPr>
        <p:spPr>
          <a:xfrm>
            <a:off x="5103452" y="243282"/>
            <a:ext cx="1985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Lack of Regulations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E03377-8733-8326-17D0-39CBE82E203E}"/>
              </a:ext>
            </a:extLst>
          </p:cNvPr>
          <p:cNvSpPr txBox="1"/>
          <p:nvPr/>
        </p:nvSpPr>
        <p:spPr>
          <a:xfrm>
            <a:off x="679038" y="853716"/>
            <a:ext cx="891788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1968 Radiation Control for Health and Safety Act: 21 U.S.C. 360hh – 360ss</a:t>
            </a:r>
          </a:p>
          <a:p>
            <a:pPr marL="285750" indent="-285750">
              <a:buFontTx/>
              <a:buChar char="-"/>
            </a:pPr>
            <a:r>
              <a:rPr lang="en-US" dirty="0"/>
              <a:t>No FDA performance standards</a:t>
            </a:r>
          </a:p>
          <a:p>
            <a:pPr marL="285750" indent="-285750">
              <a:buFontTx/>
              <a:buChar char="-"/>
            </a:pPr>
            <a:r>
              <a:rPr lang="en-US" dirty="0"/>
              <a:t>No restrictions on luminance, dispersion characteristics, spatial non-uniformity, spectral power distribution, or square wave flicker</a:t>
            </a:r>
          </a:p>
          <a:p>
            <a:pPr marL="285750" indent="-285750">
              <a:buFontTx/>
              <a:buChar char="-"/>
            </a:pPr>
            <a:r>
              <a:rPr lang="en-US" dirty="0"/>
              <a:t>No regulations by any federal agency, including FDA, DOE, DOT, NHTSA, FMCSA, OSHA, CPSC, Access Board, FAA, or EPA</a:t>
            </a:r>
          </a:p>
          <a:p>
            <a:pPr marL="285750" indent="-285750">
              <a:buFontTx/>
              <a:buChar char="-"/>
            </a:pPr>
            <a:r>
              <a:rPr lang="en-US" dirty="0"/>
              <a:t>No regulations for LED vehicle headlights, LED streetlights, LED General Service Lamps, LED strobe lights, LED indicator lights in appliances, LED flashlights, LED bicycle lights, etc.</a:t>
            </a:r>
          </a:p>
          <a:p>
            <a:pPr marL="285750" indent="-285750">
              <a:buFontTx/>
              <a:buChar char="-"/>
            </a:pPr>
            <a:r>
              <a:rPr lang="en-US" dirty="0"/>
              <a:t>Government and industry have ignored the luminance metric.</a:t>
            </a:r>
          </a:p>
          <a:p>
            <a:pPr marL="285750" indent="-285750">
              <a:buFontTx/>
              <a:buChar char="-"/>
            </a:pPr>
            <a:r>
              <a:rPr lang="en-US" dirty="0"/>
              <a:t>Government is not collecting the reports of harm from LED exposures.</a:t>
            </a:r>
          </a:p>
          <a:p>
            <a:pPr marL="285750" indent="-285750">
              <a:buFontTx/>
              <a:buChar char="-"/>
            </a:pPr>
            <a:r>
              <a:rPr lang="en-US" dirty="0"/>
              <a:t>DOE makes two false claims: 1) LED light and incandescent light have the same characteristics;  2) There are no adverse health impacts from LED visible radiation.</a:t>
            </a:r>
          </a:p>
          <a:p>
            <a:pPr marL="285750" indent="-285750">
              <a:buFontTx/>
              <a:buChar char="-"/>
            </a:pPr>
            <a:r>
              <a:rPr lang="en-US" dirty="0"/>
              <a:t>LEDs are not energy-efficient, just low-quality visible radiation.</a:t>
            </a:r>
          </a:p>
        </p:txBody>
      </p:sp>
    </p:spTree>
    <p:extLst>
      <p:ext uri="{BB962C8B-B14F-4D97-AF65-F5344CB8AC3E}">
        <p14:creationId xmlns:p14="http://schemas.microsoft.com/office/powerpoint/2010/main" val="45267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B26553-639D-0B0A-DEA6-254DA0AF5B2A}"/>
              </a:ext>
            </a:extLst>
          </p:cNvPr>
          <p:cNvSpPr txBox="1"/>
          <p:nvPr/>
        </p:nvSpPr>
        <p:spPr>
          <a:xfrm>
            <a:off x="4092150" y="461394"/>
            <a:ext cx="400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Soft Lights Foundation Regulatory Efforts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F73D7D-4BB2-C4FE-FCF8-A65A9EF986CD}"/>
              </a:ext>
            </a:extLst>
          </p:cNvPr>
          <p:cNvSpPr txBox="1"/>
          <p:nvPr/>
        </p:nvSpPr>
        <p:spPr>
          <a:xfrm>
            <a:off x="539339" y="1153297"/>
            <a:ext cx="1111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June 12, 2022</a:t>
            </a:r>
            <a:r>
              <a:rPr lang="en-US" dirty="0"/>
              <a:t> – Petition FDA-2022-P-1151 to publish performance standards for LED products as mandated by 21 U.S.C. 360ii.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D727CF-8BB7-08E1-140D-93BFC4CCEB67}"/>
              </a:ext>
            </a:extLst>
          </p:cNvPr>
          <p:cNvSpPr txBox="1"/>
          <p:nvPr/>
        </p:nvSpPr>
        <p:spPr>
          <a:xfrm>
            <a:off x="539339" y="3315166"/>
            <a:ext cx="1111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September 7, 2023</a:t>
            </a:r>
            <a:r>
              <a:rPr lang="en-US" dirty="0"/>
              <a:t> – Petition FDA-2023-P-3828 for LED headlights.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917408-7B16-7427-CE0E-7610EA36B3ED}"/>
              </a:ext>
            </a:extLst>
          </p:cNvPr>
          <p:cNvSpPr txBox="1"/>
          <p:nvPr/>
        </p:nvSpPr>
        <p:spPr>
          <a:xfrm>
            <a:off x="539339" y="3851123"/>
            <a:ext cx="1111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September 11, 2023</a:t>
            </a:r>
            <a:r>
              <a:rPr lang="en-US" dirty="0"/>
              <a:t> – Petition FDA-2023-P-3879 for LED street lights.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F1107C-5E41-177D-8722-BAA39F6FE395}"/>
              </a:ext>
            </a:extLst>
          </p:cNvPr>
          <p:cNvSpPr txBox="1"/>
          <p:nvPr/>
        </p:nvSpPr>
        <p:spPr>
          <a:xfrm>
            <a:off x="539339" y="2779209"/>
            <a:ext cx="1111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January 22, 2023</a:t>
            </a:r>
            <a:r>
              <a:rPr lang="en-US" dirty="0"/>
              <a:t> – Petition FDA-2023-P-0233 for LED flashing lights.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3BCB78-20BC-4D57-3373-02D99B96AA22}"/>
              </a:ext>
            </a:extLst>
          </p:cNvPr>
          <p:cNvSpPr txBox="1"/>
          <p:nvPr/>
        </p:nvSpPr>
        <p:spPr>
          <a:xfrm>
            <a:off x="539339" y="1966253"/>
            <a:ext cx="1111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December 24, 2022</a:t>
            </a:r>
            <a:r>
              <a:rPr lang="en-US" dirty="0"/>
              <a:t> – Petition to DOE to Repeal 45 Lumen/watt Final Rule ignored.  DOE Office of Inspector General case 32-0319-C.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D667F-F8CC-AE3C-AF6F-4DE501E68BDF}"/>
              </a:ext>
            </a:extLst>
          </p:cNvPr>
          <p:cNvSpPr txBox="1"/>
          <p:nvPr/>
        </p:nvSpPr>
        <p:spPr>
          <a:xfrm>
            <a:off x="539339" y="4387080"/>
            <a:ext cx="1111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September 27, 2023</a:t>
            </a:r>
            <a:r>
              <a:rPr lang="en-US" dirty="0"/>
              <a:t> – NHTSA Request for Interpretation Letter - LED Headlight authorization.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5A298C-92F2-E0EE-20A5-9ACE447A126D}"/>
              </a:ext>
            </a:extLst>
          </p:cNvPr>
          <p:cNvSpPr txBox="1"/>
          <p:nvPr/>
        </p:nvSpPr>
        <p:spPr>
          <a:xfrm>
            <a:off x="539339" y="4923038"/>
            <a:ext cx="1111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November 26, 2023</a:t>
            </a:r>
            <a:r>
              <a:rPr lang="en-US" dirty="0"/>
              <a:t> – Petition to FTC to require luminance metric on LED product packaging.</a:t>
            </a:r>
          </a:p>
        </p:txBody>
      </p:sp>
    </p:spTree>
    <p:extLst>
      <p:ext uri="{BB962C8B-B14F-4D97-AF65-F5344CB8AC3E}">
        <p14:creationId xmlns:p14="http://schemas.microsoft.com/office/powerpoint/2010/main" val="5831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D65A3E-9BB5-DBB9-FB9B-D69D9516FD61}"/>
              </a:ext>
            </a:extLst>
          </p:cNvPr>
          <p:cNvSpPr txBox="1"/>
          <p:nvPr/>
        </p:nvSpPr>
        <p:spPr>
          <a:xfrm>
            <a:off x="5126885" y="243282"/>
            <a:ext cx="1938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Recommendations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91BEF-FA69-CC31-6AD2-C783B56925CF}"/>
              </a:ext>
            </a:extLst>
          </p:cNvPr>
          <p:cNvSpPr txBox="1"/>
          <p:nvPr/>
        </p:nvSpPr>
        <p:spPr>
          <a:xfrm>
            <a:off x="679038" y="694325"/>
            <a:ext cx="8917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FDA must publish performance standards for LED products.</a:t>
            </a:r>
          </a:p>
          <a:p>
            <a:pPr marL="285750" indent="-285750">
              <a:buFontTx/>
              <a:buChar char="-"/>
            </a:pPr>
            <a:r>
              <a:rPr lang="en-US" dirty="0"/>
              <a:t>Restrictions on Luminance.</a:t>
            </a:r>
          </a:p>
          <a:p>
            <a:pPr marL="285750" indent="-285750">
              <a:buFontTx/>
              <a:buChar char="-"/>
            </a:pPr>
            <a:r>
              <a:rPr lang="en-US" dirty="0"/>
              <a:t>Restrict blue wavelength light.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Protect the starlight, moonlight, and absence of sunlight as fundamental resources</a:t>
            </a:r>
            <a:r>
              <a:rPr lang="en-US"/>
              <a:t>.  </a:t>
            </a:r>
          </a:p>
          <a:p>
            <a:pPr marL="285750" indent="-285750">
              <a:buFontTx/>
              <a:buChar char="-"/>
            </a:pPr>
            <a:r>
              <a:rPr lang="en-US"/>
              <a:t>Artificial </a:t>
            </a:r>
            <a:r>
              <a:rPr lang="en-US" dirty="0"/>
              <a:t>light is a pollutant.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Protect those who are most sensitive to LED visible radiation.</a:t>
            </a:r>
          </a:p>
          <a:p>
            <a:pPr marL="285750" indent="-285750">
              <a:buFontTx/>
              <a:buChar char="-"/>
            </a:pPr>
            <a:r>
              <a:rPr lang="en-US" dirty="0"/>
              <a:t>LED Streetlights are unnecessary and harmful.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Prohibit LED flashing lights.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45560A6-7239-93AE-2F73-7A4754551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17" y="3045202"/>
            <a:ext cx="4255281" cy="323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22 Most Peaceful Stargazing Locations in Texas">
            <a:extLst>
              <a:ext uri="{FF2B5EF4-FFF2-40B4-BE49-F238E27FC236}">
                <a16:creationId xmlns:a16="http://schemas.microsoft.com/office/drawing/2014/main" id="{F1A53547-AC6E-9447-B2F7-C30F1290A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89" y="3050193"/>
            <a:ext cx="6464678" cy="323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67F85A-A508-B506-E920-C7427321F6D0}"/>
              </a:ext>
            </a:extLst>
          </p:cNvPr>
          <p:cNvSpPr txBox="1"/>
          <p:nvPr/>
        </p:nvSpPr>
        <p:spPr>
          <a:xfrm>
            <a:off x="2407640" y="6252556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66023-39B3-D95E-F67A-134CEDC7EADF}"/>
              </a:ext>
            </a:extLst>
          </p:cNvPr>
          <p:cNvSpPr txBox="1"/>
          <p:nvPr/>
        </p:nvSpPr>
        <p:spPr>
          <a:xfrm>
            <a:off x="8740326" y="6264343"/>
            <a:ext cx="589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</a:t>
            </a:r>
          </a:p>
        </p:txBody>
      </p:sp>
    </p:spTree>
    <p:extLst>
      <p:ext uri="{BB962C8B-B14F-4D97-AF65-F5344CB8AC3E}">
        <p14:creationId xmlns:p14="http://schemas.microsoft.com/office/powerpoint/2010/main" val="255048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710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Andada</vt:lpstr>
      <vt:lpstr>Arial</vt:lpstr>
      <vt:lpstr>Calibri</vt:lpstr>
      <vt:lpstr>Calibri Light</vt:lpstr>
      <vt:lpstr>Montserrat</vt:lpstr>
      <vt:lpstr>Office Theme</vt:lpstr>
      <vt:lpstr>Soft Lights Foundation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 Lights Foundation</dc:title>
  <dc:creator>emeraldwaveorg@outlook.com</dc:creator>
  <cp:lastModifiedBy>Mark Baker</cp:lastModifiedBy>
  <cp:revision>26</cp:revision>
  <dcterms:created xsi:type="dcterms:W3CDTF">2023-04-11T23:49:14Z</dcterms:created>
  <dcterms:modified xsi:type="dcterms:W3CDTF">2023-12-01T20:37:41Z</dcterms:modified>
</cp:coreProperties>
</file>